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5334000" cy="7562850"/>
  <p:notesSz cx="53340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360A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360A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360A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360A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360A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700" y="302514"/>
            <a:ext cx="480060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549509" y="7208077"/>
            <a:ext cx="24193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360A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3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51.jpg"/><Relationship Id="rId4" Type="http://schemas.openxmlformats.org/officeDocument/2006/relationships/hyperlink" Target="http://www.gosuslugi.ru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2.xml"/><Relationship Id="rId6" Type="http://schemas.openxmlformats.org/officeDocument/2006/relationships/slide" Target="slide21.xml"/><Relationship Id="rId7" Type="http://schemas.openxmlformats.org/officeDocument/2006/relationships/slide" Target="slide26.xml"/><Relationship Id="rId8" Type="http://schemas.openxmlformats.org/officeDocument/2006/relationships/slide" Target="slide28.xml"/><Relationship Id="rId9" Type="http://schemas.openxmlformats.org/officeDocument/2006/relationships/slide" Target="slide31.xml"/><Relationship Id="rId10" Type="http://schemas.openxmlformats.org/officeDocument/2006/relationships/slide" Target="slide33.xml"/><Relationship Id="rId11" Type="http://schemas.openxmlformats.org/officeDocument/2006/relationships/slide" Target="slide34.xml"/><Relationship Id="rId12" Type="http://schemas.openxmlformats.org/officeDocument/2006/relationships/slide" Target="slide40.xml"/><Relationship Id="rId13" Type="http://schemas.openxmlformats.org/officeDocument/2006/relationships/slide" Target="slide42.xml"/><Relationship Id="rId14" Type="http://schemas.openxmlformats.org/officeDocument/2006/relationships/slide" Target="slide47.xml"/><Relationship Id="rId15" Type="http://schemas.openxmlformats.org/officeDocument/2006/relationships/slide" Target="slide49.xml"/><Relationship Id="rId16" Type="http://schemas.openxmlformats.org/officeDocument/2006/relationships/slide" Target="slide52.xml"/><Relationship Id="rId17" Type="http://schemas.openxmlformats.org/officeDocument/2006/relationships/slide" Target="slide5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5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1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hyperlink" Target="http://www.gosuslugi.ru/" TargetMode="External"/><Relationship Id="rId4" Type="http://schemas.openxmlformats.org/officeDocument/2006/relationships/image" Target="../media/image19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7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9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Relationship Id="rId3" Type="http://schemas.openxmlformats.org/officeDocument/2006/relationships/image" Target="../media/image92.jpg"/><Relationship Id="rId4" Type="http://schemas.openxmlformats.org/officeDocument/2006/relationships/image" Target="../media/image93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95.jpg"/><Relationship Id="rId4" Type="http://schemas.openxmlformats.org/officeDocument/2006/relationships/image" Target="../media/image96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97.png"/><Relationship Id="rId4" Type="http://schemas.openxmlformats.org/officeDocument/2006/relationships/image" Target="../media/image98.jpg"/><Relationship Id="rId5" Type="http://schemas.openxmlformats.org/officeDocument/2006/relationships/image" Target="../media/image99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Relationship Id="rId3" Type="http://schemas.openxmlformats.org/officeDocument/2006/relationships/image" Target="../media/image101.jpg"/><Relationship Id="rId4" Type="http://schemas.openxmlformats.org/officeDocument/2006/relationships/image" Target="../media/image102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03.jpg"/><Relationship Id="rId4" Type="http://schemas.openxmlformats.org/officeDocument/2006/relationships/image" Target="../media/image104.jpg"/><Relationship Id="rId5" Type="http://schemas.openxmlformats.org/officeDocument/2006/relationships/image" Target="../media/image10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175"/>
            <a:ext cx="5328285" cy="7557134"/>
          </a:xfrm>
          <a:custGeom>
            <a:avLst/>
            <a:gdLst/>
            <a:ahLst/>
            <a:cxnLst/>
            <a:rect l="l" t="t" r="r" b="b"/>
            <a:pathLst>
              <a:path w="5328285" h="7557134">
                <a:moveTo>
                  <a:pt x="5328005" y="0"/>
                </a:moveTo>
                <a:lnTo>
                  <a:pt x="0" y="0"/>
                </a:lnTo>
                <a:lnTo>
                  <a:pt x="0" y="7556830"/>
                </a:lnTo>
                <a:lnTo>
                  <a:pt x="5328005" y="7556830"/>
                </a:lnTo>
                <a:lnTo>
                  <a:pt x="5328005" y="0"/>
                </a:lnTo>
                <a:close/>
              </a:path>
            </a:pathLst>
          </a:custGeom>
          <a:solidFill>
            <a:srgbClr val="075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733299" y="4401455"/>
            <a:ext cx="3086100" cy="165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FFFFF"/>
                </a:solidFill>
                <a:latin typeface="Oswald SemiBold"/>
                <a:cs typeface="Oswald SemiBold"/>
              </a:rPr>
              <a:t>КАК </a:t>
            </a:r>
            <a:r>
              <a:rPr dirty="0" sz="3000" spc="-10" b="1">
                <a:solidFill>
                  <a:srgbClr val="FFFFFF"/>
                </a:solidFill>
                <a:latin typeface="Oswald SemiBold"/>
                <a:cs typeface="Oswald SemiBold"/>
              </a:rPr>
              <a:t>ЗАПИСАТЬСЯ </a:t>
            </a:r>
            <a:r>
              <a:rPr dirty="0" sz="3000" b="1">
                <a:solidFill>
                  <a:srgbClr val="FFFFFF"/>
                </a:solidFill>
                <a:latin typeface="Oswald SemiBold"/>
                <a:cs typeface="Oswald SemiBold"/>
              </a:rPr>
              <a:t>НА ПРИЕМ К </a:t>
            </a:r>
            <a:r>
              <a:rPr dirty="0" sz="3000" spc="-55" b="1">
                <a:solidFill>
                  <a:srgbClr val="FFFFFF"/>
                </a:solidFill>
                <a:latin typeface="Oswald SemiBold"/>
                <a:cs typeface="Oswald SemiBold"/>
              </a:rPr>
              <a:t>ВРАЧУ </a:t>
            </a:r>
            <a:r>
              <a:rPr dirty="0" sz="3000" b="1">
                <a:solidFill>
                  <a:srgbClr val="FFFFFF"/>
                </a:solidFill>
                <a:latin typeface="Oswald SemiBold"/>
                <a:cs typeface="Oswald SemiBold"/>
              </a:rPr>
              <a:t>В </a:t>
            </a:r>
            <a:r>
              <a:rPr dirty="0" sz="3000" spc="-20" b="1">
                <a:solidFill>
                  <a:srgbClr val="FFFFFF"/>
                </a:solidFill>
                <a:latin typeface="Oswald SemiBold"/>
                <a:cs typeface="Oswald SemiBold"/>
              </a:rPr>
              <a:t>ЮГРЕ</a:t>
            </a:r>
            <a:endParaRPr sz="3000">
              <a:latin typeface="Oswald SemiBold"/>
              <a:cs typeface="Oswald SemiBold"/>
            </a:endParaRPr>
          </a:p>
          <a:p>
            <a:pPr marL="12700">
              <a:lnSpc>
                <a:spcPts val="2020"/>
              </a:lnSpc>
            </a:pPr>
            <a:r>
              <a:rPr dirty="0" sz="1800" spc="-10" b="1">
                <a:solidFill>
                  <a:srgbClr val="6BC8E9"/>
                </a:solidFill>
                <a:latin typeface="Source Sans Pro SemiBold"/>
                <a:cs typeface="Source Sans Pro SemiBold"/>
              </a:rPr>
              <a:t>памятка</a:t>
            </a:r>
            <a:endParaRPr sz="1800">
              <a:latin typeface="Source Sans Pro SemiBold"/>
              <a:cs typeface="Source Sans Pro SemiBold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33080" y="1192442"/>
            <a:ext cx="3667125" cy="2875915"/>
            <a:chOff x="833080" y="1192442"/>
            <a:chExt cx="3667125" cy="2875915"/>
          </a:xfrm>
        </p:grpSpPr>
        <p:sp>
          <p:nvSpPr>
            <p:cNvPr id="5" name="object 5" descr=""/>
            <p:cNvSpPr/>
            <p:nvPr/>
          </p:nvSpPr>
          <p:spPr>
            <a:xfrm>
              <a:off x="1034459" y="4000116"/>
              <a:ext cx="3399790" cy="67945"/>
            </a:xfrm>
            <a:custGeom>
              <a:avLst/>
              <a:gdLst/>
              <a:ahLst/>
              <a:cxnLst/>
              <a:rect l="l" t="t" r="r" b="b"/>
              <a:pathLst>
                <a:path w="3399790" h="67945">
                  <a:moveTo>
                    <a:pt x="3365855" y="0"/>
                  </a:moveTo>
                  <a:lnTo>
                    <a:pt x="33375" y="0"/>
                  </a:lnTo>
                  <a:lnTo>
                    <a:pt x="20397" y="2649"/>
                  </a:lnTo>
                  <a:lnTo>
                    <a:pt x="9780" y="9804"/>
                  </a:lnTo>
                  <a:lnTo>
                    <a:pt x="2623" y="20417"/>
                  </a:lnTo>
                  <a:lnTo>
                    <a:pt x="7" y="33375"/>
                  </a:lnTo>
                  <a:lnTo>
                    <a:pt x="0" y="34302"/>
                  </a:lnTo>
                  <a:lnTo>
                    <a:pt x="2623" y="47297"/>
                  </a:lnTo>
                  <a:lnTo>
                    <a:pt x="9777" y="57905"/>
                  </a:lnTo>
                  <a:lnTo>
                    <a:pt x="20386" y="65056"/>
                  </a:lnTo>
                  <a:lnTo>
                    <a:pt x="33375" y="67678"/>
                  </a:lnTo>
                  <a:lnTo>
                    <a:pt x="3365855" y="67678"/>
                  </a:lnTo>
                  <a:lnTo>
                    <a:pt x="3378850" y="65056"/>
                  </a:lnTo>
                  <a:lnTo>
                    <a:pt x="3389458" y="57905"/>
                  </a:lnTo>
                  <a:lnTo>
                    <a:pt x="3396609" y="47297"/>
                  </a:lnTo>
                  <a:lnTo>
                    <a:pt x="3399231" y="34302"/>
                  </a:lnTo>
                  <a:lnTo>
                    <a:pt x="3399231" y="33375"/>
                  </a:lnTo>
                  <a:lnTo>
                    <a:pt x="3396609" y="20386"/>
                  </a:lnTo>
                  <a:lnTo>
                    <a:pt x="3389458" y="9777"/>
                  </a:lnTo>
                  <a:lnTo>
                    <a:pt x="3378850" y="2623"/>
                  </a:lnTo>
                  <a:lnTo>
                    <a:pt x="3365855" y="0"/>
                  </a:lnTo>
                  <a:close/>
                </a:path>
              </a:pathLst>
            </a:custGeom>
            <a:solidFill>
              <a:srgbClr val="5858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40446" y="1886496"/>
              <a:ext cx="2527935" cy="1692275"/>
            </a:xfrm>
            <a:custGeom>
              <a:avLst/>
              <a:gdLst/>
              <a:ahLst/>
              <a:cxnLst/>
              <a:rect l="l" t="t" r="r" b="b"/>
              <a:pathLst>
                <a:path w="2527935" h="1692275">
                  <a:moveTo>
                    <a:pt x="2456434" y="0"/>
                  </a:moveTo>
                  <a:lnTo>
                    <a:pt x="71424" y="0"/>
                  </a:lnTo>
                  <a:lnTo>
                    <a:pt x="43623" y="5234"/>
                  </a:lnTo>
                  <a:lnTo>
                    <a:pt x="20920" y="19511"/>
                  </a:lnTo>
                  <a:lnTo>
                    <a:pt x="5613" y="40692"/>
                  </a:lnTo>
                  <a:lnTo>
                    <a:pt x="0" y="66636"/>
                  </a:lnTo>
                  <a:lnTo>
                    <a:pt x="43294" y="1625320"/>
                  </a:lnTo>
                  <a:lnTo>
                    <a:pt x="48907" y="1651244"/>
                  </a:lnTo>
                  <a:lnTo>
                    <a:pt x="64215" y="1672418"/>
                  </a:lnTo>
                  <a:lnTo>
                    <a:pt x="86922" y="1686696"/>
                  </a:lnTo>
                  <a:lnTo>
                    <a:pt x="114731" y="1691932"/>
                  </a:lnTo>
                  <a:lnTo>
                    <a:pt x="2391460" y="1691932"/>
                  </a:lnTo>
                  <a:lnTo>
                    <a:pt x="2441965" y="1672418"/>
                  </a:lnTo>
                  <a:lnTo>
                    <a:pt x="2462885" y="1625320"/>
                  </a:lnTo>
                  <a:lnTo>
                    <a:pt x="2527858" y="66636"/>
                  </a:lnTo>
                  <a:lnTo>
                    <a:pt x="2522245" y="40692"/>
                  </a:lnTo>
                  <a:lnTo>
                    <a:pt x="2506938" y="19511"/>
                  </a:lnTo>
                  <a:lnTo>
                    <a:pt x="2484235" y="5234"/>
                  </a:lnTo>
                  <a:lnTo>
                    <a:pt x="2456434" y="0"/>
                  </a:lnTo>
                  <a:close/>
                </a:path>
              </a:pathLst>
            </a:custGeom>
            <a:solidFill>
              <a:srgbClr val="E9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95751" y="1900407"/>
              <a:ext cx="2472690" cy="1678305"/>
            </a:xfrm>
            <a:custGeom>
              <a:avLst/>
              <a:gdLst/>
              <a:ahLst/>
              <a:cxnLst/>
              <a:rect l="l" t="t" r="r" b="b"/>
              <a:pathLst>
                <a:path w="2472690" h="1678304">
                  <a:moveTo>
                    <a:pt x="2444813" y="0"/>
                  </a:moveTo>
                  <a:lnTo>
                    <a:pt x="2449976" y="8448"/>
                  </a:lnTo>
                  <a:lnTo>
                    <a:pt x="2453735" y="17543"/>
                  </a:lnTo>
                  <a:lnTo>
                    <a:pt x="2456036" y="27112"/>
                  </a:lnTo>
                  <a:lnTo>
                    <a:pt x="2456827" y="36982"/>
                  </a:lnTo>
                  <a:lnTo>
                    <a:pt x="2391841" y="1595666"/>
                  </a:lnTo>
                  <a:lnTo>
                    <a:pt x="2386228" y="1621597"/>
                  </a:lnTo>
                  <a:lnTo>
                    <a:pt x="2370921" y="1642775"/>
                  </a:lnTo>
                  <a:lnTo>
                    <a:pt x="2348218" y="1657054"/>
                  </a:lnTo>
                  <a:lnTo>
                    <a:pt x="2320417" y="1662290"/>
                  </a:lnTo>
                  <a:lnTo>
                    <a:pt x="43687" y="1662290"/>
                  </a:lnTo>
                  <a:lnTo>
                    <a:pt x="32048" y="1661426"/>
                  </a:lnTo>
                  <a:lnTo>
                    <a:pt x="20753" y="1658781"/>
                  </a:lnTo>
                  <a:lnTo>
                    <a:pt x="10003" y="1654417"/>
                  </a:lnTo>
                  <a:lnTo>
                    <a:pt x="0" y="1648396"/>
                  </a:lnTo>
                  <a:lnTo>
                    <a:pt x="11853" y="1661010"/>
                  </a:lnTo>
                  <a:lnTo>
                    <a:pt x="26139" y="1670369"/>
                  </a:lnTo>
                  <a:lnTo>
                    <a:pt x="42212" y="1676148"/>
                  </a:lnTo>
                  <a:lnTo>
                    <a:pt x="59423" y="1678025"/>
                  </a:lnTo>
                  <a:lnTo>
                    <a:pt x="2336152" y="1678025"/>
                  </a:lnTo>
                  <a:lnTo>
                    <a:pt x="2386657" y="1658510"/>
                  </a:lnTo>
                  <a:lnTo>
                    <a:pt x="2407577" y="1611401"/>
                  </a:lnTo>
                  <a:lnTo>
                    <a:pt x="2472563" y="52717"/>
                  </a:lnTo>
                  <a:lnTo>
                    <a:pt x="2470563" y="37310"/>
                  </a:lnTo>
                  <a:lnTo>
                    <a:pt x="2465070" y="23001"/>
                  </a:lnTo>
                  <a:lnTo>
                    <a:pt x="2456385" y="10371"/>
                  </a:lnTo>
                  <a:lnTo>
                    <a:pt x="2444813" y="0"/>
                  </a:lnTo>
                  <a:close/>
                </a:path>
              </a:pathLst>
            </a:custGeom>
            <a:solidFill>
              <a:srgbClr val="271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39457" y="1932183"/>
              <a:ext cx="2355215" cy="1530985"/>
            </a:xfrm>
            <a:custGeom>
              <a:avLst/>
              <a:gdLst/>
              <a:ahLst/>
              <a:cxnLst/>
              <a:rect l="l" t="t" r="r" b="b"/>
              <a:pathLst>
                <a:path w="2355215" h="1530985">
                  <a:moveTo>
                    <a:pt x="2283294" y="0"/>
                  </a:moveTo>
                  <a:lnTo>
                    <a:pt x="71412" y="0"/>
                  </a:lnTo>
                  <a:lnTo>
                    <a:pt x="43617" y="5236"/>
                  </a:lnTo>
                  <a:lnTo>
                    <a:pt x="20918" y="19515"/>
                  </a:lnTo>
                  <a:lnTo>
                    <a:pt x="5612" y="40692"/>
                  </a:lnTo>
                  <a:lnTo>
                    <a:pt x="0" y="66624"/>
                  </a:lnTo>
                  <a:lnTo>
                    <a:pt x="43306" y="1463789"/>
                  </a:lnTo>
                  <a:lnTo>
                    <a:pt x="48920" y="1489718"/>
                  </a:lnTo>
                  <a:lnTo>
                    <a:pt x="64227" y="1510892"/>
                  </a:lnTo>
                  <a:lnTo>
                    <a:pt x="86930" y="1525166"/>
                  </a:lnTo>
                  <a:lnTo>
                    <a:pt x="114731" y="1530400"/>
                  </a:lnTo>
                  <a:lnTo>
                    <a:pt x="2218347" y="1530400"/>
                  </a:lnTo>
                  <a:lnTo>
                    <a:pt x="2268839" y="1510892"/>
                  </a:lnTo>
                  <a:lnTo>
                    <a:pt x="2289746" y="1463789"/>
                  </a:lnTo>
                  <a:lnTo>
                    <a:pt x="2354719" y="66624"/>
                  </a:lnTo>
                  <a:lnTo>
                    <a:pt x="2349106" y="40692"/>
                  </a:lnTo>
                  <a:lnTo>
                    <a:pt x="2333799" y="19515"/>
                  </a:lnTo>
                  <a:lnTo>
                    <a:pt x="2311096" y="5236"/>
                  </a:lnTo>
                  <a:lnTo>
                    <a:pt x="2283294" y="0"/>
                  </a:lnTo>
                  <a:close/>
                </a:path>
              </a:pathLst>
            </a:custGeom>
            <a:solidFill>
              <a:srgbClr val="7473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36208" y="1966445"/>
              <a:ext cx="2355215" cy="1530985"/>
            </a:xfrm>
            <a:custGeom>
              <a:avLst/>
              <a:gdLst/>
              <a:ahLst/>
              <a:cxnLst/>
              <a:rect l="l" t="t" r="r" b="b"/>
              <a:pathLst>
                <a:path w="2355215" h="1530985">
                  <a:moveTo>
                    <a:pt x="2283307" y="0"/>
                  </a:moveTo>
                  <a:lnTo>
                    <a:pt x="71424" y="0"/>
                  </a:lnTo>
                  <a:lnTo>
                    <a:pt x="43623" y="5236"/>
                  </a:lnTo>
                  <a:lnTo>
                    <a:pt x="20920" y="19515"/>
                  </a:lnTo>
                  <a:lnTo>
                    <a:pt x="5613" y="40692"/>
                  </a:lnTo>
                  <a:lnTo>
                    <a:pt x="0" y="66624"/>
                  </a:lnTo>
                  <a:lnTo>
                    <a:pt x="43319" y="1463789"/>
                  </a:lnTo>
                  <a:lnTo>
                    <a:pt x="48928" y="1489722"/>
                  </a:lnTo>
                  <a:lnTo>
                    <a:pt x="64227" y="1510904"/>
                  </a:lnTo>
                  <a:lnTo>
                    <a:pt x="86921" y="1525188"/>
                  </a:lnTo>
                  <a:lnTo>
                    <a:pt x="114719" y="1530426"/>
                  </a:lnTo>
                  <a:lnTo>
                    <a:pt x="2218334" y="1530426"/>
                  </a:lnTo>
                  <a:lnTo>
                    <a:pt x="2268839" y="1510904"/>
                  </a:lnTo>
                  <a:lnTo>
                    <a:pt x="2289759" y="1463789"/>
                  </a:lnTo>
                  <a:lnTo>
                    <a:pt x="2354719" y="66624"/>
                  </a:lnTo>
                  <a:lnTo>
                    <a:pt x="2349108" y="40692"/>
                  </a:lnTo>
                  <a:lnTo>
                    <a:pt x="2333805" y="19515"/>
                  </a:lnTo>
                  <a:lnTo>
                    <a:pt x="2311107" y="5236"/>
                  </a:lnTo>
                  <a:lnTo>
                    <a:pt x="2283307" y="0"/>
                  </a:lnTo>
                  <a:close/>
                </a:path>
              </a:pathLst>
            </a:custGeom>
            <a:solidFill>
              <a:srgbClr val="A4E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9516" y="2472702"/>
              <a:ext cx="2300909" cy="102416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521171" y="2050754"/>
              <a:ext cx="2185035" cy="1362075"/>
            </a:xfrm>
            <a:custGeom>
              <a:avLst/>
              <a:gdLst/>
              <a:ahLst/>
              <a:cxnLst/>
              <a:rect l="l" t="t" r="r" b="b"/>
              <a:pathLst>
                <a:path w="2185035" h="1362075">
                  <a:moveTo>
                    <a:pt x="2118601" y="1343025"/>
                  </a:moveTo>
                  <a:lnTo>
                    <a:pt x="2117559" y="1343977"/>
                  </a:lnTo>
                  <a:lnTo>
                    <a:pt x="2116950" y="1357274"/>
                  </a:lnTo>
                  <a:lnTo>
                    <a:pt x="2080006" y="1357274"/>
                  </a:lnTo>
                  <a:lnTo>
                    <a:pt x="2079015" y="1358265"/>
                  </a:lnTo>
                  <a:lnTo>
                    <a:pt x="2079015" y="1360716"/>
                  </a:lnTo>
                  <a:lnTo>
                    <a:pt x="2080006" y="1361706"/>
                  </a:lnTo>
                  <a:lnTo>
                    <a:pt x="2121115" y="1361706"/>
                  </a:lnTo>
                  <a:lnTo>
                    <a:pt x="2121992" y="1344168"/>
                  </a:lnTo>
                  <a:lnTo>
                    <a:pt x="2121039" y="1343139"/>
                  </a:lnTo>
                  <a:lnTo>
                    <a:pt x="2118601" y="1343025"/>
                  </a:lnTo>
                  <a:close/>
                </a:path>
                <a:path w="2185035" h="1362075">
                  <a:moveTo>
                    <a:pt x="2030552" y="1357274"/>
                  </a:moveTo>
                  <a:lnTo>
                    <a:pt x="1976158" y="1357274"/>
                  </a:lnTo>
                  <a:lnTo>
                    <a:pt x="1975154" y="1358265"/>
                  </a:lnTo>
                  <a:lnTo>
                    <a:pt x="1975154" y="1360716"/>
                  </a:lnTo>
                  <a:lnTo>
                    <a:pt x="1976158" y="1361706"/>
                  </a:lnTo>
                  <a:lnTo>
                    <a:pt x="2030552" y="1361706"/>
                  </a:lnTo>
                  <a:lnTo>
                    <a:pt x="2031542" y="1360716"/>
                  </a:lnTo>
                  <a:lnTo>
                    <a:pt x="2031542" y="1358265"/>
                  </a:lnTo>
                  <a:lnTo>
                    <a:pt x="2030552" y="1357274"/>
                  </a:lnTo>
                  <a:close/>
                </a:path>
                <a:path w="2185035" h="1362075">
                  <a:moveTo>
                    <a:pt x="1926678" y="1357274"/>
                  </a:moveTo>
                  <a:lnTo>
                    <a:pt x="1872284" y="1357274"/>
                  </a:lnTo>
                  <a:lnTo>
                    <a:pt x="1871294" y="1358265"/>
                  </a:lnTo>
                  <a:lnTo>
                    <a:pt x="1871294" y="1360716"/>
                  </a:lnTo>
                  <a:lnTo>
                    <a:pt x="1872284" y="1361706"/>
                  </a:lnTo>
                  <a:lnTo>
                    <a:pt x="1926678" y="1361706"/>
                  </a:lnTo>
                  <a:lnTo>
                    <a:pt x="1927669" y="1360716"/>
                  </a:lnTo>
                  <a:lnTo>
                    <a:pt x="1927669" y="1358265"/>
                  </a:lnTo>
                  <a:lnTo>
                    <a:pt x="1926678" y="1357274"/>
                  </a:lnTo>
                  <a:close/>
                </a:path>
                <a:path w="2185035" h="1362075">
                  <a:moveTo>
                    <a:pt x="1822780" y="1357274"/>
                  </a:moveTo>
                  <a:lnTo>
                    <a:pt x="1768386" y="1357274"/>
                  </a:lnTo>
                  <a:lnTo>
                    <a:pt x="1767395" y="1358265"/>
                  </a:lnTo>
                  <a:lnTo>
                    <a:pt x="1767395" y="1360716"/>
                  </a:lnTo>
                  <a:lnTo>
                    <a:pt x="1768386" y="1361706"/>
                  </a:lnTo>
                  <a:lnTo>
                    <a:pt x="1822780" y="1361706"/>
                  </a:lnTo>
                  <a:lnTo>
                    <a:pt x="1823770" y="1360716"/>
                  </a:lnTo>
                  <a:lnTo>
                    <a:pt x="1823770" y="1358265"/>
                  </a:lnTo>
                  <a:lnTo>
                    <a:pt x="1822780" y="1357274"/>
                  </a:lnTo>
                  <a:close/>
                </a:path>
                <a:path w="2185035" h="1362075">
                  <a:moveTo>
                    <a:pt x="1718906" y="1357274"/>
                  </a:moveTo>
                  <a:lnTo>
                    <a:pt x="1664512" y="1357274"/>
                  </a:lnTo>
                  <a:lnTo>
                    <a:pt x="1663522" y="1358265"/>
                  </a:lnTo>
                  <a:lnTo>
                    <a:pt x="1663522" y="1360716"/>
                  </a:lnTo>
                  <a:lnTo>
                    <a:pt x="1664512" y="1361706"/>
                  </a:lnTo>
                  <a:lnTo>
                    <a:pt x="1718906" y="1361706"/>
                  </a:lnTo>
                  <a:lnTo>
                    <a:pt x="1719910" y="1360716"/>
                  </a:lnTo>
                  <a:lnTo>
                    <a:pt x="1719910" y="1358265"/>
                  </a:lnTo>
                  <a:lnTo>
                    <a:pt x="1718906" y="1357274"/>
                  </a:lnTo>
                  <a:close/>
                </a:path>
                <a:path w="2185035" h="1362075">
                  <a:moveTo>
                    <a:pt x="1615020" y="1357274"/>
                  </a:moveTo>
                  <a:lnTo>
                    <a:pt x="1560626" y="1357274"/>
                  </a:lnTo>
                  <a:lnTo>
                    <a:pt x="1559636" y="1358265"/>
                  </a:lnTo>
                  <a:lnTo>
                    <a:pt x="1559636" y="1360716"/>
                  </a:lnTo>
                  <a:lnTo>
                    <a:pt x="1560626" y="1361706"/>
                  </a:lnTo>
                  <a:lnTo>
                    <a:pt x="1615020" y="1361706"/>
                  </a:lnTo>
                  <a:lnTo>
                    <a:pt x="1616011" y="1360716"/>
                  </a:lnTo>
                  <a:lnTo>
                    <a:pt x="1616011" y="1358265"/>
                  </a:lnTo>
                  <a:lnTo>
                    <a:pt x="1615020" y="1357274"/>
                  </a:lnTo>
                  <a:close/>
                </a:path>
                <a:path w="2185035" h="1362075">
                  <a:moveTo>
                    <a:pt x="1511147" y="1357274"/>
                  </a:moveTo>
                  <a:lnTo>
                    <a:pt x="1456753" y="1357274"/>
                  </a:lnTo>
                  <a:lnTo>
                    <a:pt x="1455762" y="1358265"/>
                  </a:lnTo>
                  <a:lnTo>
                    <a:pt x="1455762" y="1360716"/>
                  </a:lnTo>
                  <a:lnTo>
                    <a:pt x="1456753" y="1361706"/>
                  </a:lnTo>
                  <a:lnTo>
                    <a:pt x="1511147" y="1361706"/>
                  </a:lnTo>
                  <a:lnTo>
                    <a:pt x="1512138" y="1360716"/>
                  </a:lnTo>
                  <a:lnTo>
                    <a:pt x="1512138" y="1358265"/>
                  </a:lnTo>
                  <a:lnTo>
                    <a:pt x="1511147" y="1357274"/>
                  </a:lnTo>
                  <a:close/>
                </a:path>
                <a:path w="2185035" h="1362075">
                  <a:moveTo>
                    <a:pt x="1407261" y="1357274"/>
                  </a:moveTo>
                  <a:lnTo>
                    <a:pt x="1352867" y="1357274"/>
                  </a:lnTo>
                  <a:lnTo>
                    <a:pt x="1351864" y="1358265"/>
                  </a:lnTo>
                  <a:lnTo>
                    <a:pt x="1351864" y="1360716"/>
                  </a:lnTo>
                  <a:lnTo>
                    <a:pt x="1352867" y="1361706"/>
                  </a:lnTo>
                  <a:lnTo>
                    <a:pt x="1407261" y="1361706"/>
                  </a:lnTo>
                  <a:lnTo>
                    <a:pt x="1408252" y="1360716"/>
                  </a:lnTo>
                  <a:lnTo>
                    <a:pt x="1408252" y="1358265"/>
                  </a:lnTo>
                  <a:lnTo>
                    <a:pt x="1407261" y="1357274"/>
                  </a:lnTo>
                  <a:close/>
                </a:path>
                <a:path w="2185035" h="1362075">
                  <a:moveTo>
                    <a:pt x="1303388" y="1357274"/>
                  </a:moveTo>
                  <a:lnTo>
                    <a:pt x="1248994" y="1357274"/>
                  </a:lnTo>
                  <a:lnTo>
                    <a:pt x="1248003" y="1358265"/>
                  </a:lnTo>
                  <a:lnTo>
                    <a:pt x="1248003" y="1360716"/>
                  </a:lnTo>
                  <a:lnTo>
                    <a:pt x="1248994" y="1361706"/>
                  </a:lnTo>
                  <a:lnTo>
                    <a:pt x="1303388" y="1361706"/>
                  </a:lnTo>
                  <a:lnTo>
                    <a:pt x="1304378" y="1360716"/>
                  </a:lnTo>
                  <a:lnTo>
                    <a:pt x="1304378" y="1358265"/>
                  </a:lnTo>
                  <a:lnTo>
                    <a:pt x="1303388" y="1357274"/>
                  </a:lnTo>
                  <a:close/>
                </a:path>
                <a:path w="2185035" h="1362075">
                  <a:moveTo>
                    <a:pt x="1199489" y="1357274"/>
                  </a:moveTo>
                  <a:lnTo>
                    <a:pt x="1145095" y="1357274"/>
                  </a:lnTo>
                  <a:lnTo>
                    <a:pt x="1144104" y="1358265"/>
                  </a:lnTo>
                  <a:lnTo>
                    <a:pt x="1144104" y="1360716"/>
                  </a:lnTo>
                  <a:lnTo>
                    <a:pt x="1145095" y="1361706"/>
                  </a:lnTo>
                  <a:lnTo>
                    <a:pt x="1199489" y="1361706"/>
                  </a:lnTo>
                  <a:lnTo>
                    <a:pt x="1200480" y="1360716"/>
                  </a:lnTo>
                  <a:lnTo>
                    <a:pt x="1200480" y="1358265"/>
                  </a:lnTo>
                  <a:lnTo>
                    <a:pt x="1199489" y="1357274"/>
                  </a:lnTo>
                  <a:close/>
                </a:path>
                <a:path w="2185035" h="1362075">
                  <a:moveTo>
                    <a:pt x="1095616" y="1357274"/>
                  </a:moveTo>
                  <a:lnTo>
                    <a:pt x="1041222" y="1357274"/>
                  </a:lnTo>
                  <a:lnTo>
                    <a:pt x="1040231" y="1358265"/>
                  </a:lnTo>
                  <a:lnTo>
                    <a:pt x="1040231" y="1360716"/>
                  </a:lnTo>
                  <a:lnTo>
                    <a:pt x="1041222" y="1361706"/>
                  </a:lnTo>
                  <a:lnTo>
                    <a:pt x="1095616" y="1361706"/>
                  </a:lnTo>
                  <a:lnTo>
                    <a:pt x="1096619" y="1360716"/>
                  </a:lnTo>
                  <a:lnTo>
                    <a:pt x="1096619" y="1358265"/>
                  </a:lnTo>
                  <a:lnTo>
                    <a:pt x="1095616" y="1357274"/>
                  </a:lnTo>
                  <a:close/>
                </a:path>
                <a:path w="2185035" h="1362075">
                  <a:moveTo>
                    <a:pt x="991730" y="1357274"/>
                  </a:moveTo>
                  <a:lnTo>
                    <a:pt x="937336" y="1357274"/>
                  </a:lnTo>
                  <a:lnTo>
                    <a:pt x="936345" y="1358265"/>
                  </a:lnTo>
                  <a:lnTo>
                    <a:pt x="936345" y="1360716"/>
                  </a:lnTo>
                  <a:lnTo>
                    <a:pt x="937336" y="1361706"/>
                  </a:lnTo>
                  <a:lnTo>
                    <a:pt x="991730" y="1361706"/>
                  </a:lnTo>
                  <a:lnTo>
                    <a:pt x="992720" y="1360716"/>
                  </a:lnTo>
                  <a:lnTo>
                    <a:pt x="992720" y="1358265"/>
                  </a:lnTo>
                  <a:lnTo>
                    <a:pt x="991730" y="1357274"/>
                  </a:lnTo>
                  <a:close/>
                </a:path>
                <a:path w="2185035" h="1362075">
                  <a:moveTo>
                    <a:pt x="887857" y="1357274"/>
                  </a:moveTo>
                  <a:lnTo>
                    <a:pt x="833462" y="1357274"/>
                  </a:lnTo>
                  <a:lnTo>
                    <a:pt x="832472" y="1358265"/>
                  </a:lnTo>
                  <a:lnTo>
                    <a:pt x="832472" y="1360716"/>
                  </a:lnTo>
                  <a:lnTo>
                    <a:pt x="833462" y="1361706"/>
                  </a:lnTo>
                  <a:lnTo>
                    <a:pt x="887857" y="1361706"/>
                  </a:lnTo>
                  <a:lnTo>
                    <a:pt x="888847" y="1360716"/>
                  </a:lnTo>
                  <a:lnTo>
                    <a:pt x="888847" y="1358265"/>
                  </a:lnTo>
                  <a:lnTo>
                    <a:pt x="887857" y="1357274"/>
                  </a:lnTo>
                  <a:close/>
                </a:path>
                <a:path w="2185035" h="1362075">
                  <a:moveTo>
                    <a:pt x="783970" y="1357274"/>
                  </a:moveTo>
                  <a:lnTo>
                    <a:pt x="729576" y="1357274"/>
                  </a:lnTo>
                  <a:lnTo>
                    <a:pt x="728573" y="1358265"/>
                  </a:lnTo>
                  <a:lnTo>
                    <a:pt x="728573" y="1360716"/>
                  </a:lnTo>
                  <a:lnTo>
                    <a:pt x="729576" y="1361706"/>
                  </a:lnTo>
                  <a:lnTo>
                    <a:pt x="783970" y="1361706"/>
                  </a:lnTo>
                  <a:lnTo>
                    <a:pt x="784961" y="1360716"/>
                  </a:lnTo>
                  <a:lnTo>
                    <a:pt x="784961" y="1358265"/>
                  </a:lnTo>
                  <a:lnTo>
                    <a:pt x="783970" y="1357274"/>
                  </a:lnTo>
                  <a:close/>
                </a:path>
                <a:path w="2185035" h="1362075">
                  <a:moveTo>
                    <a:pt x="680097" y="1357274"/>
                  </a:moveTo>
                  <a:lnTo>
                    <a:pt x="625703" y="1357274"/>
                  </a:lnTo>
                  <a:lnTo>
                    <a:pt x="624713" y="1358265"/>
                  </a:lnTo>
                  <a:lnTo>
                    <a:pt x="624713" y="1360716"/>
                  </a:lnTo>
                  <a:lnTo>
                    <a:pt x="625703" y="1361706"/>
                  </a:lnTo>
                  <a:lnTo>
                    <a:pt x="680097" y="1361706"/>
                  </a:lnTo>
                  <a:lnTo>
                    <a:pt x="681088" y="1360716"/>
                  </a:lnTo>
                  <a:lnTo>
                    <a:pt x="681088" y="1358265"/>
                  </a:lnTo>
                  <a:lnTo>
                    <a:pt x="680097" y="1357274"/>
                  </a:lnTo>
                  <a:close/>
                </a:path>
                <a:path w="2185035" h="1362075">
                  <a:moveTo>
                    <a:pt x="576198" y="1357274"/>
                  </a:moveTo>
                  <a:lnTo>
                    <a:pt x="521804" y="1357274"/>
                  </a:lnTo>
                  <a:lnTo>
                    <a:pt x="520814" y="1358265"/>
                  </a:lnTo>
                  <a:lnTo>
                    <a:pt x="520814" y="1360716"/>
                  </a:lnTo>
                  <a:lnTo>
                    <a:pt x="521804" y="1361706"/>
                  </a:lnTo>
                  <a:lnTo>
                    <a:pt x="576198" y="1361706"/>
                  </a:lnTo>
                  <a:lnTo>
                    <a:pt x="577189" y="1360716"/>
                  </a:lnTo>
                  <a:lnTo>
                    <a:pt x="577189" y="1358265"/>
                  </a:lnTo>
                  <a:lnTo>
                    <a:pt x="576198" y="1357274"/>
                  </a:lnTo>
                  <a:close/>
                </a:path>
                <a:path w="2185035" h="1362075">
                  <a:moveTo>
                    <a:pt x="472325" y="1357274"/>
                  </a:moveTo>
                  <a:lnTo>
                    <a:pt x="417931" y="1357274"/>
                  </a:lnTo>
                  <a:lnTo>
                    <a:pt x="416940" y="1358265"/>
                  </a:lnTo>
                  <a:lnTo>
                    <a:pt x="416940" y="1360716"/>
                  </a:lnTo>
                  <a:lnTo>
                    <a:pt x="417931" y="1361706"/>
                  </a:lnTo>
                  <a:lnTo>
                    <a:pt x="472325" y="1361706"/>
                  </a:lnTo>
                  <a:lnTo>
                    <a:pt x="473328" y="1360716"/>
                  </a:lnTo>
                  <a:lnTo>
                    <a:pt x="473328" y="1358265"/>
                  </a:lnTo>
                  <a:lnTo>
                    <a:pt x="472325" y="1357274"/>
                  </a:lnTo>
                  <a:close/>
                </a:path>
                <a:path w="2185035" h="1362075">
                  <a:moveTo>
                    <a:pt x="368439" y="1357274"/>
                  </a:moveTo>
                  <a:lnTo>
                    <a:pt x="314045" y="1357274"/>
                  </a:lnTo>
                  <a:lnTo>
                    <a:pt x="313055" y="1358265"/>
                  </a:lnTo>
                  <a:lnTo>
                    <a:pt x="313055" y="1360716"/>
                  </a:lnTo>
                  <a:lnTo>
                    <a:pt x="314045" y="1361706"/>
                  </a:lnTo>
                  <a:lnTo>
                    <a:pt x="368439" y="1361706"/>
                  </a:lnTo>
                  <a:lnTo>
                    <a:pt x="369430" y="1360716"/>
                  </a:lnTo>
                  <a:lnTo>
                    <a:pt x="369430" y="1358265"/>
                  </a:lnTo>
                  <a:lnTo>
                    <a:pt x="368439" y="1357274"/>
                  </a:lnTo>
                  <a:close/>
                </a:path>
                <a:path w="2185035" h="1362075">
                  <a:moveTo>
                    <a:pt x="264566" y="1357274"/>
                  </a:moveTo>
                  <a:lnTo>
                    <a:pt x="210172" y="1357274"/>
                  </a:lnTo>
                  <a:lnTo>
                    <a:pt x="209181" y="1358265"/>
                  </a:lnTo>
                  <a:lnTo>
                    <a:pt x="209181" y="1360716"/>
                  </a:lnTo>
                  <a:lnTo>
                    <a:pt x="210172" y="1361706"/>
                  </a:lnTo>
                  <a:lnTo>
                    <a:pt x="264566" y="1361706"/>
                  </a:lnTo>
                  <a:lnTo>
                    <a:pt x="265556" y="1360716"/>
                  </a:lnTo>
                  <a:lnTo>
                    <a:pt x="265556" y="1358265"/>
                  </a:lnTo>
                  <a:lnTo>
                    <a:pt x="264566" y="1357274"/>
                  </a:lnTo>
                  <a:close/>
                </a:path>
                <a:path w="2185035" h="1362075">
                  <a:moveTo>
                    <a:pt x="160680" y="1357274"/>
                  </a:moveTo>
                  <a:lnTo>
                    <a:pt x="106273" y="1357274"/>
                  </a:lnTo>
                  <a:lnTo>
                    <a:pt x="105282" y="1358265"/>
                  </a:lnTo>
                  <a:lnTo>
                    <a:pt x="105282" y="1360716"/>
                  </a:lnTo>
                  <a:lnTo>
                    <a:pt x="106273" y="1361706"/>
                  </a:lnTo>
                  <a:lnTo>
                    <a:pt x="160680" y="1361706"/>
                  </a:lnTo>
                  <a:lnTo>
                    <a:pt x="161670" y="1360716"/>
                  </a:lnTo>
                  <a:lnTo>
                    <a:pt x="161670" y="1358265"/>
                  </a:lnTo>
                  <a:lnTo>
                    <a:pt x="160680" y="1357274"/>
                  </a:lnTo>
                  <a:close/>
                </a:path>
                <a:path w="2185035" h="1362075">
                  <a:moveTo>
                    <a:pt x="43929" y="1305483"/>
                  </a:moveTo>
                  <a:lnTo>
                    <a:pt x="42697" y="1305483"/>
                  </a:lnTo>
                  <a:lnTo>
                    <a:pt x="41528" y="1305547"/>
                  </a:lnTo>
                  <a:lnTo>
                    <a:pt x="40662" y="1306474"/>
                  </a:lnTo>
                  <a:lnTo>
                    <a:pt x="40614" y="1307693"/>
                  </a:lnTo>
                  <a:lnTo>
                    <a:pt x="42278" y="1361706"/>
                  </a:lnTo>
                  <a:lnTo>
                    <a:pt x="55575" y="1361706"/>
                  </a:lnTo>
                  <a:lnTo>
                    <a:pt x="55600" y="1361948"/>
                  </a:lnTo>
                  <a:lnTo>
                    <a:pt x="56819" y="1361948"/>
                  </a:lnTo>
                  <a:lnTo>
                    <a:pt x="57823" y="1360957"/>
                  </a:lnTo>
                  <a:lnTo>
                    <a:pt x="57823" y="1358506"/>
                  </a:lnTo>
                  <a:lnTo>
                    <a:pt x="56819" y="1357515"/>
                  </a:lnTo>
                  <a:lnTo>
                    <a:pt x="46469" y="1357515"/>
                  </a:lnTo>
                  <a:lnTo>
                    <a:pt x="44919" y="1307693"/>
                  </a:lnTo>
                  <a:lnTo>
                    <a:pt x="44919" y="1306474"/>
                  </a:lnTo>
                  <a:lnTo>
                    <a:pt x="43929" y="1305483"/>
                  </a:lnTo>
                  <a:close/>
                </a:path>
                <a:path w="2185035" h="1362075">
                  <a:moveTo>
                    <a:pt x="2123579" y="1239481"/>
                  </a:moveTo>
                  <a:lnTo>
                    <a:pt x="2122538" y="1240434"/>
                  </a:lnTo>
                  <a:lnTo>
                    <a:pt x="2120074" y="1293558"/>
                  </a:lnTo>
                  <a:lnTo>
                    <a:pt x="2120074" y="1294726"/>
                  </a:lnTo>
                  <a:lnTo>
                    <a:pt x="2120976" y="1295692"/>
                  </a:lnTo>
                  <a:lnTo>
                    <a:pt x="2122131" y="1295781"/>
                  </a:lnTo>
                  <a:lnTo>
                    <a:pt x="2123300" y="1295692"/>
                  </a:lnTo>
                  <a:lnTo>
                    <a:pt x="2124202" y="1294726"/>
                  </a:lnTo>
                  <a:lnTo>
                    <a:pt x="2124202" y="1293558"/>
                  </a:lnTo>
                  <a:lnTo>
                    <a:pt x="2126919" y="1241856"/>
                  </a:lnTo>
                  <a:lnTo>
                    <a:pt x="2126970" y="1240637"/>
                  </a:lnTo>
                  <a:lnTo>
                    <a:pt x="2126030" y="1239596"/>
                  </a:lnTo>
                  <a:lnTo>
                    <a:pt x="2123579" y="1239481"/>
                  </a:lnTo>
                  <a:close/>
                </a:path>
                <a:path w="2185035" h="1362075">
                  <a:moveTo>
                    <a:pt x="40627" y="1201635"/>
                  </a:moveTo>
                  <a:lnTo>
                    <a:pt x="38176" y="1201635"/>
                  </a:lnTo>
                  <a:lnTo>
                    <a:pt x="37185" y="1202626"/>
                  </a:lnTo>
                  <a:lnTo>
                    <a:pt x="37185" y="1203845"/>
                  </a:lnTo>
                  <a:lnTo>
                    <a:pt x="38797" y="1255750"/>
                  </a:lnTo>
                  <a:lnTo>
                    <a:pt x="38862" y="1256957"/>
                  </a:lnTo>
                  <a:lnTo>
                    <a:pt x="39839" y="1257884"/>
                  </a:lnTo>
                  <a:lnTo>
                    <a:pt x="41020" y="1257884"/>
                  </a:lnTo>
                  <a:lnTo>
                    <a:pt x="42315" y="1257884"/>
                  </a:lnTo>
                  <a:lnTo>
                    <a:pt x="43194" y="1256957"/>
                  </a:lnTo>
                  <a:lnTo>
                    <a:pt x="43218" y="1255750"/>
                  </a:lnTo>
                  <a:lnTo>
                    <a:pt x="41617" y="1203845"/>
                  </a:lnTo>
                  <a:lnTo>
                    <a:pt x="41617" y="1202626"/>
                  </a:lnTo>
                  <a:lnTo>
                    <a:pt x="40627" y="1201635"/>
                  </a:lnTo>
                  <a:close/>
                </a:path>
                <a:path w="2185035" h="1362075">
                  <a:moveTo>
                    <a:pt x="2129447" y="1135773"/>
                  </a:moveTo>
                  <a:lnTo>
                    <a:pt x="2128278" y="1135773"/>
                  </a:lnTo>
                  <a:lnTo>
                    <a:pt x="2127313" y="1136662"/>
                  </a:lnTo>
                  <a:lnTo>
                    <a:pt x="2127230" y="1137983"/>
                  </a:lnTo>
                  <a:lnTo>
                    <a:pt x="2124811" y="1189710"/>
                  </a:lnTo>
                  <a:lnTo>
                    <a:pt x="2124918" y="1190993"/>
                  </a:lnTo>
                  <a:lnTo>
                    <a:pt x="2125713" y="1191844"/>
                  </a:lnTo>
                  <a:lnTo>
                    <a:pt x="2126881" y="1191933"/>
                  </a:lnTo>
                  <a:lnTo>
                    <a:pt x="2128100" y="1191882"/>
                  </a:lnTo>
                  <a:lnTo>
                    <a:pt x="2129015" y="1190993"/>
                  </a:lnTo>
                  <a:lnTo>
                    <a:pt x="2129098" y="1189710"/>
                  </a:lnTo>
                  <a:lnTo>
                    <a:pt x="2131504" y="1137983"/>
                  </a:lnTo>
                  <a:lnTo>
                    <a:pt x="2131517" y="1136815"/>
                  </a:lnTo>
                  <a:lnTo>
                    <a:pt x="2130615" y="1135849"/>
                  </a:lnTo>
                  <a:lnTo>
                    <a:pt x="2129447" y="1135773"/>
                  </a:lnTo>
                  <a:close/>
                </a:path>
                <a:path w="2185035" h="1362075">
                  <a:moveTo>
                    <a:pt x="35458" y="1098042"/>
                  </a:moveTo>
                  <a:lnTo>
                    <a:pt x="34289" y="1098816"/>
                  </a:lnTo>
                  <a:lnTo>
                    <a:pt x="34061" y="1100023"/>
                  </a:lnTo>
                  <a:lnTo>
                    <a:pt x="35669" y="1151813"/>
                  </a:lnTo>
                  <a:lnTo>
                    <a:pt x="35737" y="1153134"/>
                  </a:lnTo>
                  <a:lnTo>
                    <a:pt x="36715" y="1154061"/>
                  </a:lnTo>
                  <a:lnTo>
                    <a:pt x="37896" y="1154049"/>
                  </a:lnTo>
                  <a:lnTo>
                    <a:pt x="39077" y="1153972"/>
                  </a:lnTo>
                  <a:lnTo>
                    <a:pt x="40005" y="1152994"/>
                  </a:lnTo>
                  <a:lnTo>
                    <a:pt x="40005" y="1151813"/>
                  </a:lnTo>
                  <a:lnTo>
                    <a:pt x="38379" y="1099896"/>
                  </a:lnTo>
                  <a:lnTo>
                    <a:pt x="38163" y="1099058"/>
                  </a:lnTo>
                  <a:lnTo>
                    <a:pt x="37503" y="1098435"/>
                  </a:lnTo>
                  <a:lnTo>
                    <a:pt x="35458" y="1098042"/>
                  </a:lnTo>
                  <a:close/>
                </a:path>
                <a:path w="2185035" h="1362075">
                  <a:moveTo>
                    <a:pt x="2134349" y="1031989"/>
                  </a:moveTo>
                  <a:lnTo>
                    <a:pt x="2133180" y="1031989"/>
                  </a:lnTo>
                  <a:lnTo>
                    <a:pt x="2132215" y="1032891"/>
                  </a:lnTo>
                  <a:lnTo>
                    <a:pt x="2132119" y="1034199"/>
                  </a:lnTo>
                  <a:lnTo>
                    <a:pt x="2129713" y="1085926"/>
                  </a:lnTo>
                  <a:lnTo>
                    <a:pt x="2129713" y="1087094"/>
                  </a:lnTo>
                  <a:lnTo>
                    <a:pt x="2130615" y="1088059"/>
                  </a:lnTo>
                  <a:lnTo>
                    <a:pt x="2131771" y="1088148"/>
                  </a:lnTo>
                  <a:lnTo>
                    <a:pt x="2132939" y="1088148"/>
                  </a:lnTo>
                  <a:lnTo>
                    <a:pt x="2133904" y="1087247"/>
                  </a:lnTo>
                  <a:lnTo>
                    <a:pt x="2134000" y="1085926"/>
                  </a:lnTo>
                  <a:lnTo>
                    <a:pt x="2136406" y="1034199"/>
                  </a:lnTo>
                  <a:lnTo>
                    <a:pt x="2136406" y="1033043"/>
                  </a:lnTo>
                  <a:lnTo>
                    <a:pt x="2135505" y="1032065"/>
                  </a:lnTo>
                  <a:lnTo>
                    <a:pt x="2134349" y="1031989"/>
                  </a:lnTo>
                  <a:close/>
                </a:path>
                <a:path w="2185035" h="1362075">
                  <a:moveTo>
                    <a:pt x="35937" y="1050201"/>
                  </a:moveTo>
                  <a:lnTo>
                    <a:pt x="34683" y="1050201"/>
                  </a:lnTo>
                  <a:lnTo>
                    <a:pt x="34683" y="1050340"/>
                  </a:lnTo>
                  <a:lnTo>
                    <a:pt x="35864" y="1050277"/>
                  </a:lnTo>
                  <a:close/>
                </a:path>
                <a:path w="2185035" h="1362075">
                  <a:moveTo>
                    <a:pt x="34175" y="993978"/>
                  </a:moveTo>
                  <a:lnTo>
                    <a:pt x="32956" y="993978"/>
                  </a:lnTo>
                  <a:lnTo>
                    <a:pt x="31775" y="994054"/>
                  </a:lnTo>
                  <a:lnTo>
                    <a:pt x="30909" y="994968"/>
                  </a:lnTo>
                  <a:lnTo>
                    <a:pt x="30873" y="996200"/>
                  </a:lnTo>
                  <a:lnTo>
                    <a:pt x="32461" y="1048118"/>
                  </a:lnTo>
                  <a:lnTo>
                    <a:pt x="32537" y="1049299"/>
                  </a:lnTo>
                  <a:lnTo>
                    <a:pt x="33502" y="1050213"/>
                  </a:lnTo>
                  <a:lnTo>
                    <a:pt x="34683" y="1050201"/>
                  </a:lnTo>
                  <a:lnTo>
                    <a:pt x="35937" y="1050201"/>
                  </a:lnTo>
                  <a:lnTo>
                    <a:pt x="36791" y="1049299"/>
                  </a:lnTo>
                  <a:lnTo>
                    <a:pt x="36791" y="1048118"/>
                  </a:lnTo>
                  <a:lnTo>
                    <a:pt x="35166" y="996200"/>
                  </a:lnTo>
                  <a:lnTo>
                    <a:pt x="35166" y="994968"/>
                  </a:lnTo>
                  <a:lnTo>
                    <a:pt x="34175" y="993978"/>
                  </a:lnTo>
                  <a:close/>
                </a:path>
                <a:path w="2185035" h="1362075">
                  <a:moveTo>
                    <a:pt x="2139175" y="928204"/>
                  </a:moveTo>
                  <a:lnTo>
                    <a:pt x="2138006" y="928204"/>
                  </a:lnTo>
                  <a:lnTo>
                    <a:pt x="2137041" y="929106"/>
                  </a:lnTo>
                  <a:lnTo>
                    <a:pt x="2136957" y="930427"/>
                  </a:lnTo>
                  <a:lnTo>
                    <a:pt x="2134539" y="982167"/>
                  </a:lnTo>
                  <a:lnTo>
                    <a:pt x="2134539" y="983335"/>
                  </a:lnTo>
                  <a:lnTo>
                    <a:pt x="2135441" y="984300"/>
                  </a:lnTo>
                  <a:lnTo>
                    <a:pt x="2136609" y="984389"/>
                  </a:lnTo>
                  <a:lnTo>
                    <a:pt x="2137778" y="984389"/>
                  </a:lnTo>
                  <a:lnTo>
                    <a:pt x="2138743" y="983488"/>
                  </a:lnTo>
                  <a:lnTo>
                    <a:pt x="2138826" y="982167"/>
                  </a:lnTo>
                  <a:lnTo>
                    <a:pt x="2141232" y="930427"/>
                  </a:lnTo>
                  <a:lnTo>
                    <a:pt x="2141245" y="929259"/>
                  </a:lnTo>
                  <a:lnTo>
                    <a:pt x="2140343" y="928293"/>
                  </a:lnTo>
                  <a:lnTo>
                    <a:pt x="2139175" y="928204"/>
                  </a:lnTo>
                  <a:close/>
                </a:path>
                <a:path w="2185035" h="1362075">
                  <a:moveTo>
                    <a:pt x="30987" y="890219"/>
                  </a:moveTo>
                  <a:lnTo>
                    <a:pt x="29806" y="890219"/>
                  </a:lnTo>
                  <a:lnTo>
                    <a:pt x="28638" y="890295"/>
                  </a:lnTo>
                  <a:lnTo>
                    <a:pt x="27832" y="891146"/>
                  </a:lnTo>
                  <a:lnTo>
                    <a:pt x="27724" y="892441"/>
                  </a:lnTo>
                  <a:lnTo>
                    <a:pt x="29248" y="944168"/>
                  </a:lnTo>
                  <a:lnTo>
                    <a:pt x="29260" y="945400"/>
                  </a:lnTo>
                  <a:lnTo>
                    <a:pt x="30238" y="946378"/>
                  </a:lnTo>
                  <a:lnTo>
                    <a:pt x="31470" y="946378"/>
                  </a:lnTo>
                  <a:lnTo>
                    <a:pt x="32702" y="946378"/>
                  </a:lnTo>
                  <a:lnTo>
                    <a:pt x="33616" y="945400"/>
                  </a:lnTo>
                  <a:lnTo>
                    <a:pt x="33614" y="944168"/>
                  </a:lnTo>
                  <a:lnTo>
                    <a:pt x="32020" y="892441"/>
                  </a:lnTo>
                  <a:lnTo>
                    <a:pt x="31965" y="891146"/>
                  </a:lnTo>
                  <a:lnTo>
                    <a:pt x="30987" y="890219"/>
                  </a:lnTo>
                  <a:close/>
                </a:path>
                <a:path w="2185035" h="1362075">
                  <a:moveTo>
                    <a:pt x="2144014" y="824445"/>
                  </a:moveTo>
                  <a:lnTo>
                    <a:pt x="2142845" y="824445"/>
                  </a:lnTo>
                  <a:lnTo>
                    <a:pt x="2141867" y="825347"/>
                  </a:lnTo>
                  <a:lnTo>
                    <a:pt x="2141783" y="826668"/>
                  </a:lnTo>
                  <a:lnTo>
                    <a:pt x="2139378" y="878382"/>
                  </a:lnTo>
                  <a:lnTo>
                    <a:pt x="2139378" y="879551"/>
                  </a:lnTo>
                  <a:lnTo>
                    <a:pt x="2140280" y="880516"/>
                  </a:lnTo>
                  <a:lnTo>
                    <a:pt x="2141435" y="880605"/>
                  </a:lnTo>
                  <a:lnTo>
                    <a:pt x="2142604" y="880605"/>
                  </a:lnTo>
                  <a:lnTo>
                    <a:pt x="2143569" y="879703"/>
                  </a:lnTo>
                  <a:lnTo>
                    <a:pt x="2143666" y="878382"/>
                  </a:lnTo>
                  <a:lnTo>
                    <a:pt x="2146071" y="826668"/>
                  </a:lnTo>
                  <a:lnTo>
                    <a:pt x="2146071" y="825500"/>
                  </a:lnTo>
                  <a:lnTo>
                    <a:pt x="2145169" y="824522"/>
                  </a:lnTo>
                  <a:lnTo>
                    <a:pt x="2144014" y="824445"/>
                  </a:lnTo>
                  <a:close/>
                </a:path>
                <a:path w="2185035" h="1362075">
                  <a:moveTo>
                    <a:pt x="27812" y="786193"/>
                  </a:moveTo>
                  <a:lnTo>
                    <a:pt x="25412" y="786193"/>
                  </a:lnTo>
                  <a:lnTo>
                    <a:pt x="24498" y="787107"/>
                  </a:lnTo>
                  <a:lnTo>
                    <a:pt x="24422" y="788416"/>
                  </a:lnTo>
                  <a:lnTo>
                    <a:pt x="26031" y="840206"/>
                  </a:lnTo>
                  <a:lnTo>
                    <a:pt x="26034" y="841565"/>
                  </a:lnTo>
                  <a:lnTo>
                    <a:pt x="27025" y="842556"/>
                  </a:lnTo>
                  <a:lnTo>
                    <a:pt x="28257" y="842556"/>
                  </a:lnTo>
                  <a:lnTo>
                    <a:pt x="28359" y="842416"/>
                  </a:lnTo>
                  <a:lnTo>
                    <a:pt x="29540" y="842352"/>
                  </a:lnTo>
                  <a:lnTo>
                    <a:pt x="30454" y="841375"/>
                  </a:lnTo>
                  <a:lnTo>
                    <a:pt x="30454" y="840206"/>
                  </a:lnTo>
                  <a:lnTo>
                    <a:pt x="28858" y="788416"/>
                  </a:lnTo>
                  <a:lnTo>
                    <a:pt x="28778" y="787107"/>
                  </a:lnTo>
                  <a:lnTo>
                    <a:pt x="27812" y="786193"/>
                  </a:lnTo>
                  <a:close/>
                </a:path>
                <a:path w="2185035" h="1362075">
                  <a:moveTo>
                    <a:pt x="2148928" y="720686"/>
                  </a:moveTo>
                  <a:lnTo>
                    <a:pt x="2147760" y="720686"/>
                  </a:lnTo>
                  <a:lnTo>
                    <a:pt x="2146795" y="721588"/>
                  </a:lnTo>
                  <a:lnTo>
                    <a:pt x="2146699" y="722896"/>
                  </a:lnTo>
                  <a:lnTo>
                    <a:pt x="2144293" y="774623"/>
                  </a:lnTo>
                  <a:lnTo>
                    <a:pt x="2144293" y="775792"/>
                  </a:lnTo>
                  <a:lnTo>
                    <a:pt x="2145195" y="776757"/>
                  </a:lnTo>
                  <a:lnTo>
                    <a:pt x="2146363" y="776846"/>
                  </a:lnTo>
                  <a:lnTo>
                    <a:pt x="2147519" y="776846"/>
                  </a:lnTo>
                  <a:lnTo>
                    <a:pt x="2148484" y="775957"/>
                  </a:lnTo>
                  <a:lnTo>
                    <a:pt x="2148581" y="774623"/>
                  </a:lnTo>
                  <a:lnTo>
                    <a:pt x="2150986" y="722896"/>
                  </a:lnTo>
                  <a:lnTo>
                    <a:pt x="2150986" y="721741"/>
                  </a:lnTo>
                  <a:lnTo>
                    <a:pt x="2150084" y="720763"/>
                  </a:lnTo>
                  <a:lnTo>
                    <a:pt x="2148928" y="720686"/>
                  </a:lnTo>
                  <a:close/>
                </a:path>
                <a:path w="2185035" h="1362075">
                  <a:moveTo>
                    <a:pt x="24536" y="682396"/>
                  </a:moveTo>
                  <a:lnTo>
                    <a:pt x="23406" y="682485"/>
                  </a:lnTo>
                  <a:lnTo>
                    <a:pt x="22225" y="682536"/>
                  </a:lnTo>
                  <a:lnTo>
                    <a:pt x="21297" y="683514"/>
                  </a:lnTo>
                  <a:lnTo>
                    <a:pt x="21297" y="684695"/>
                  </a:lnTo>
                  <a:lnTo>
                    <a:pt x="22906" y="736485"/>
                  </a:lnTo>
                  <a:lnTo>
                    <a:pt x="22974" y="737806"/>
                  </a:lnTo>
                  <a:lnTo>
                    <a:pt x="23952" y="738733"/>
                  </a:lnTo>
                  <a:lnTo>
                    <a:pt x="25133" y="738720"/>
                  </a:lnTo>
                  <a:lnTo>
                    <a:pt x="26314" y="738644"/>
                  </a:lnTo>
                  <a:lnTo>
                    <a:pt x="27241" y="737666"/>
                  </a:lnTo>
                  <a:lnTo>
                    <a:pt x="27228" y="736485"/>
                  </a:lnTo>
                  <a:lnTo>
                    <a:pt x="25625" y="684695"/>
                  </a:lnTo>
                  <a:lnTo>
                    <a:pt x="25526" y="683247"/>
                  </a:lnTo>
                  <a:lnTo>
                    <a:pt x="24536" y="682396"/>
                  </a:lnTo>
                  <a:close/>
                </a:path>
                <a:path w="2185035" h="1362075">
                  <a:moveTo>
                    <a:pt x="2153564" y="616877"/>
                  </a:moveTo>
                  <a:lnTo>
                    <a:pt x="2152396" y="616877"/>
                  </a:lnTo>
                  <a:lnTo>
                    <a:pt x="2151430" y="617778"/>
                  </a:lnTo>
                  <a:lnTo>
                    <a:pt x="2151334" y="619099"/>
                  </a:lnTo>
                  <a:lnTo>
                    <a:pt x="2148928" y="670826"/>
                  </a:lnTo>
                  <a:lnTo>
                    <a:pt x="2149045" y="672109"/>
                  </a:lnTo>
                  <a:lnTo>
                    <a:pt x="2149817" y="672947"/>
                  </a:lnTo>
                  <a:lnTo>
                    <a:pt x="2151075" y="673036"/>
                  </a:lnTo>
                  <a:lnTo>
                    <a:pt x="2152205" y="672998"/>
                  </a:lnTo>
                  <a:lnTo>
                    <a:pt x="2153132" y="672109"/>
                  </a:lnTo>
                  <a:lnTo>
                    <a:pt x="2153215" y="670826"/>
                  </a:lnTo>
                  <a:lnTo>
                    <a:pt x="2155621" y="619099"/>
                  </a:lnTo>
                  <a:lnTo>
                    <a:pt x="2155621" y="617931"/>
                  </a:lnTo>
                  <a:lnTo>
                    <a:pt x="2154720" y="616966"/>
                  </a:lnTo>
                  <a:lnTo>
                    <a:pt x="2153564" y="616877"/>
                  </a:lnTo>
                  <a:close/>
                </a:path>
                <a:path w="2185035" h="1362075">
                  <a:moveTo>
                    <a:pt x="20751" y="577837"/>
                  </a:moveTo>
                  <a:lnTo>
                    <a:pt x="18376" y="578459"/>
                  </a:lnTo>
                  <a:lnTo>
                    <a:pt x="17665" y="579666"/>
                  </a:lnTo>
                  <a:lnTo>
                    <a:pt x="17970" y="580847"/>
                  </a:lnTo>
                  <a:lnTo>
                    <a:pt x="19579" y="632637"/>
                  </a:lnTo>
                  <a:lnTo>
                    <a:pt x="19659" y="633945"/>
                  </a:lnTo>
                  <a:lnTo>
                    <a:pt x="20637" y="634860"/>
                  </a:lnTo>
                  <a:lnTo>
                    <a:pt x="21805" y="634860"/>
                  </a:lnTo>
                  <a:lnTo>
                    <a:pt x="22987" y="634796"/>
                  </a:lnTo>
                  <a:lnTo>
                    <a:pt x="23793" y="633945"/>
                  </a:lnTo>
                  <a:lnTo>
                    <a:pt x="23914" y="632637"/>
                  </a:lnTo>
                  <a:lnTo>
                    <a:pt x="22292" y="580847"/>
                  </a:lnTo>
                  <a:lnTo>
                    <a:pt x="22240" y="579666"/>
                  </a:lnTo>
                  <a:lnTo>
                    <a:pt x="21958" y="578548"/>
                  </a:lnTo>
                  <a:lnTo>
                    <a:pt x="20751" y="577837"/>
                  </a:lnTo>
                  <a:close/>
                </a:path>
                <a:path w="2185035" h="1362075">
                  <a:moveTo>
                    <a:pt x="2157361" y="513092"/>
                  </a:moveTo>
                  <a:lnTo>
                    <a:pt x="2156383" y="513994"/>
                  </a:lnTo>
                  <a:lnTo>
                    <a:pt x="2156300" y="515315"/>
                  </a:lnTo>
                  <a:lnTo>
                    <a:pt x="2153894" y="567067"/>
                  </a:lnTo>
                  <a:lnTo>
                    <a:pt x="2153894" y="568223"/>
                  </a:lnTo>
                  <a:lnTo>
                    <a:pt x="2154796" y="569201"/>
                  </a:lnTo>
                  <a:lnTo>
                    <a:pt x="2155952" y="569277"/>
                  </a:lnTo>
                  <a:lnTo>
                    <a:pt x="2157107" y="569328"/>
                  </a:lnTo>
                  <a:lnTo>
                    <a:pt x="2158111" y="568388"/>
                  </a:lnTo>
                  <a:lnTo>
                    <a:pt x="2160587" y="515315"/>
                  </a:lnTo>
                  <a:lnTo>
                    <a:pt x="2160587" y="514146"/>
                  </a:lnTo>
                  <a:lnTo>
                    <a:pt x="2159685" y="513181"/>
                  </a:lnTo>
                  <a:lnTo>
                    <a:pt x="2158530" y="513105"/>
                  </a:lnTo>
                  <a:lnTo>
                    <a:pt x="2157361" y="513092"/>
                  </a:lnTo>
                  <a:close/>
                </a:path>
                <a:path w="2185035" h="1362075">
                  <a:moveTo>
                    <a:pt x="18084" y="474827"/>
                  </a:moveTo>
                  <a:lnTo>
                    <a:pt x="16865" y="474827"/>
                  </a:lnTo>
                  <a:lnTo>
                    <a:pt x="15697" y="474903"/>
                  </a:lnTo>
                  <a:lnTo>
                    <a:pt x="14830" y="475818"/>
                  </a:lnTo>
                  <a:lnTo>
                    <a:pt x="14782" y="477037"/>
                  </a:lnTo>
                  <a:lnTo>
                    <a:pt x="16370" y="528942"/>
                  </a:lnTo>
                  <a:lnTo>
                    <a:pt x="16433" y="530123"/>
                  </a:lnTo>
                  <a:lnTo>
                    <a:pt x="17411" y="531050"/>
                  </a:lnTo>
                  <a:lnTo>
                    <a:pt x="18592" y="531050"/>
                  </a:lnTo>
                  <a:lnTo>
                    <a:pt x="19761" y="531088"/>
                  </a:lnTo>
                  <a:lnTo>
                    <a:pt x="20675" y="530123"/>
                  </a:lnTo>
                  <a:lnTo>
                    <a:pt x="20675" y="528942"/>
                  </a:lnTo>
                  <a:lnTo>
                    <a:pt x="19075" y="477037"/>
                  </a:lnTo>
                  <a:lnTo>
                    <a:pt x="19075" y="475818"/>
                  </a:lnTo>
                  <a:lnTo>
                    <a:pt x="18084" y="474827"/>
                  </a:lnTo>
                  <a:close/>
                </a:path>
                <a:path w="2185035" h="1362075">
                  <a:moveTo>
                    <a:pt x="2162187" y="409257"/>
                  </a:moveTo>
                  <a:lnTo>
                    <a:pt x="2161146" y="410197"/>
                  </a:lnTo>
                  <a:lnTo>
                    <a:pt x="2158682" y="463308"/>
                  </a:lnTo>
                  <a:lnTo>
                    <a:pt x="2158682" y="464464"/>
                  </a:lnTo>
                  <a:lnTo>
                    <a:pt x="2159571" y="465442"/>
                  </a:lnTo>
                  <a:lnTo>
                    <a:pt x="2161946" y="465607"/>
                  </a:lnTo>
                  <a:lnTo>
                    <a:pt x="2163000" y="464705"/>
                  </a:lnTo>
                  <a:lnTo>
                    <a:pt x="2163123" y="463308"/>
                  </a:lnTo>
                  <a:lnTo>
                    <a:pt x="2165578" y="410400"/>
                  </a:lnTo>
                  <a:lnTo>
                    <a:pt x="2164638" y="409359"/>
                  </a:lnTo>
                  <a:lnTo>
                    <a:pt x="2162187" y="409257"/>
                  </a:lnTo>
                  <a:close/>
                </a:path>
                <a:path w="2185035" h="1362075">
                  <a:moveTo>
                    <a:pt x="14922" y="370763"/>
                  </a:moveTo>
                  <a:lnTo>
                    <a:pt x="12471" y="370840"/>
                  </a:lnTo>
                  <a:lnTo>
                    <a:pt x="11506" y="371856"/>
                  </a:lnTo>
                  <a:lnTo>
                    <a:pt x="13153" y="424878"/>
                  </a:lnTo>
                  <a:lnTo>
                    <a:pt x="13157" y="426237"/>
                  </a:lnTo>
                  <a:lnTo>
                    <a:pt x="14160" y="427228"/>
                  </a:lnTo>
                  <a:lnTo>
                    <a:pt x="15379" y="427228"/>
                  </a:lnTo>
                  <a:lnTo>
                    <a:pt x="15493" y="427088"/>
                  </a:lnTo>
                  <a:lnTo>
                    <a:pt x="16662" y="427024"/>
                  </a:lnTo>
                  <a:lnTo>
                    <a:pt x="17576" y="426046"/>
                  </a:lnTo>
                  <a:lnTo>
                    <a:pt x="17576" y="424878"/>
                  </a:lnTo>
                  <a:lnTo>
                    <a:pt x="15938" y="371729"/>
                  </a:lnTo>
                  <a:lnTo>
                    <a:pt x="14922" y="370763"/>
                  </a:lnTo>
                  <a:close/>
                </a:path>
                <a:path w="2185035" h="1362075">
                  <a:moveTo>
                    <a:pt x="2167001" y="305473"/>
                  </a:moveTo>
                  <a:lnTo>
                    <a:pt x="2165959" y="306412"/>
                  </a:lnTo>
                  <a:lnTo>
                    <a:pt x="2163483" y="359549"/>
                  </a:lnTo>
                  <a:lnTo>
                    <a:pt x="2163483" y="360705"/>
                  </a:lnTo>
                  <a:lnTo>
                    <a:pt x="2164384" y="361683"/>
                  </a:lnTo>
                  <a:lnTo>
                    <a:pt x="2166759" y="361848"/>
                  </a:lnTo>
                  <a:lnTo>
                    <a:pt x="2167813" y="360946"/>
                  </a:lnTo>
                  <a:lnTo>
                    <a:pt x="2167924" y="359549"/>
                  </a:lnTo>
                  <a:lnTo>
                    <a:pt x="2170391" y="306641"/>
                  </a:lnTo>
                  <a:lnTo>
                    <a:pt x="2169452" y="305600"/>
                  </a:lnTo>
                  <a:lnTo>
                    <a:pt x="2167001" y="305473"/>
                  </a:lnTo>
                  <a:close/>
                </a:path>
                <a:path w="2185035" h="1362075">
                  <a:moveTo>
                    <a:pt x="11747" y="266941"/>
                  </a:moveTo>
                  <a:lnTo>
                    <a:pt x="9296" y="267017"/>
                  </a:lnTo>
                  <a:lnTo>
                    <a:pt x="8343" y="268033"/>
                  </a:lnTo>
                  <a:lnTo>
                    <a:pt x="9990" y="321043"/>
                  </a:lnTo>
                  <a:lnTo>
                    <a:pt x="9994" y="322402"/>
                  </a:lnTo>
                  <a:lnTo>
                    <a:pt x="10985" y="323392"/>
                  </a:lnTo>
                  <a:lnTo>
                    <a:pt x="12204" y="323392"/>
                  </a:lnTo>
                  <a:lnTo>
                    <a:pt x="13500" y="323202"/>
                  </a:lnTo>
                  <a:lnTo>
                    <a:pt x="14427" y="322237"/>
                  </a:lnTo>
                  <a:lnTo>
                    <a:pt x="14427" y="321043"/>
                  </a:lnTo>
                  <a:lnTo>
                    <a:pt x="12776" y="267906"/>
                  </a:lnTo>
                  <a:lnTo>
                    <a:pt x="11747" y="266941"/>
                  </a:lnTo>
                  <a:close/>
                </a:path>
                <a:path w="2185035" h="1362075">
                  <a:moveTo>
                    <a:pt x="2172995" y="201841"/>
                  </a:moveTo>
                  <a:lnTo>
                    <a:pt x="2171827" y="201841"/>
                  </a:lnTo>
                  <a:lnTo>
                    <a:pt x="2170861" y="202742"/>
                  </a:lnTo>
                  <a:lnTo>
                    <a:pt x="2170777" y="204063"/>
                  </a:lnTo>
                  <a:lnTo>
                    <a:pt x="2168385" y="255778"/>
                  </a:lnTo>
                  <a:lnTo>
                    <a:pt x="2168385" y="256946"/>
                  </a:lnTo>
                  <a:lnTo>
                    <a:pt x="2169287" y="257911"/>
                  </a:lnTo>
                  <a:lnTo>
                    <a:pt x="2170442" y="258000"/>
                  </a:lnTo>
                  <a:lnTo>
                    <a:pt x="2175052" y="204063"/>
                  </a:lnTo>
                  <a:lnTo>
                    <a:pt x="2175065" y="202895"/>
                  </a:lnTo>
                  <a:lnTo>
                    <a:pt x="2174163" y="201930"/>
                  </a:lnTo>
                  <a:lnTo>
                    <a:pt x="2172995" y="201841"/>
                  </a:lnTo>
                  <a:close/>
                </a:path>
                <a:path w="2185035" h="1362075">
                  <a:moveTo>
                    <a:pt x="9464" y="219544"/>
                  </a:moveTo>
                  <a:lnTo>
                    <a:pt x="8928" y="219544"/>
                  </a:lnTo>
                  <a:lnTo>
                    <a:pt x="9464" y="219544"/>
                  </a:lnTo>
                  <a:close/>
                </a:path>
                <a:path w="2185035" h="1362075">
                  <a:moveTo>
                    <a:pt x="8445" y="163322"/>
                  </a:moveTo>
                  <a:lnTo>
                    <a:pt x="7264" y="163322"/>
                  </a:lnTo>
                  <a:lnTo>
                    <a:pt x="6083" y="163385"/>
                  </a:lnTo>
                  <a:lnTo>
                    <a:pt x="5264" y="164249"/>
                  </a:lnTo>
                  <a:lnTo>
                    <a:pt x="5156" y="165544"/>
                  </a:lnTo>
                  <a:lnTo>
                    <a:pt x="6715" y="217360"/>
                  </a:lnTo>
                  <a:lnTo>
                    <a:pt x="6781" y="218643"/>
                  </a:lnTo>
                  <a:lnTo>
                    <a:pt x="7759" y="219557"/>
                  </a:lnTo>
                  <a:lnTo>
                    <a:pt x="8928" y="219544"/>
                  </a:lnTo>
                  <a:lnTo>
                    <a:pt x="9464" y="219544"/>
                  </a:lnTo>
                  <a:lnTo>
                    <a:pt x="10172" y="219506"/>
                  </a:lnTo>
                  <a:lnTo>
                    <a:pt x="11002" y="218643"/>
                  </a:lnTo>
                  <a:lnTo>
                    <a:pt x="11099" y="217360"/>
                  </a:lnTo>
                  <a:lnTo>
                    <a:pt x="9490" y="165544"/>
                  </a:lnTo>
                  <a:lnTo>
                    <a:pt x="9423" y="164249"/>
                  </a:lnTo>
                  <a:lnTo>
                    <a:pt x="8445" y="163322"/>
                  </a:lnTo>
                  <a:close/>
                </a:path>
                <a:path w="2185035" h="1362075">
                  <a:moveTo>
                    <a:pt x="2177059" y="98247"/>
                  </a:moveTo>
                  <a:lnTo>
                    <a:pt x="2175840" y="98945"/>
                  </a:lnTo>
                  <a:lnTo>
                    <a:pt x="2175522" y="100126"/>
                  </a:lnTo>
                  <a:lnTo>
                    <a:pt x="2173109" y="152006"/>
                  </a:lnTo>
                  <a:lnTo>
                    <a:pt x="2173109" y="153162"/>
                  </a:lnTo>
                  <a:lnTo>
                    <a:pt x="2173998" y="154139"/>
                  </a:lnTo>
                  <a:lnTo>
                    <a:pt x="2175167" y="154216"/>
                  </a:lnTo>
                  <a:lnTo>
                    <a:pt x="2176297" y="154228"/>
                  </a:lnTo>
                  <a:lnTo>
                    <a:pt x="2177262" y="153377"/>
                  </a:lnTo>
                  <a:lnTo>
                    <a:pt x="2177389" y="152247"/>
                  </a:lnTo>
                  <a:lnTo>
                    <a:pt x="2179840" y="100317"/>
                  </a:lnTo>
                  <a:lnTo>
                    <a:pt x="2179701" y="99479"/>
                  </a:lnTo>
                  <a:lnTo>
                    <a:pt x="2179066" y="98793"/>
                  </a:lnTo>
                  <a:lnTo>
                    <a:pt x="2177059" y="98247"/>
                  </a:lnTo>
                  <a:close/>
                </a:path>
                <a:path w="2185035" h="1362075">
                  <a:moveTo>
                    <a:pt x="4686" y="58712"/>
                  </a:moveTo>
                  <a:lnTo>
                    <a:pt x="2311" y="59321"/>
                  </a:lnTo>
                  <a:lnTo>
                    <a:pt x="1600" y="60528"/>
                  </a:lnTo>
                  <a:lnTo>
                    <a:pt x="1905" y="61709"/>
                  </a:lnTo>
                  <a:lnTo>
                    <a:pt x="3501" y="113487"/>
                  </a:lnTo>
                  <a:lnTo>
                    <a:pt x="3556" y="114795"/>
                  </a:lnTo>
                  <a:lnTo>
                    <a:pt x="4533" y="115722"/>
                  </a:lnTo>
                  <a:lnTo>
                    <a:pt x="5714" y="115722"/>
                  </a:lnTo>
                  <a:lnTo>
                    <a:pt x="6921" y="115646"/>
                  </a:lnTo>
                  <a:lnTo>
                    <a:pt x="7728" y="114795"/>
                  </a:lnTo>
                  <a:lnTo>
                    <a:pt x="7848" y="113487"/>
                  </a:lnTo>
                  <a:lnTo>
                    <a:pt x="6226" y="61709"/>
                  </a:lnTo>
                  <a:lnTo>
                    <a:pt x="6173" y="60528"/>
                  </a:lnTo>
                  <a:lnTo>
                    <a:pt x="5892" y="59423"/>
                  </a:lnTo>
                  <a:lnTo>
                    <a:pt x="4686" y="58712"/>
                  </a:lnTo>
                  <a:close/>
                </a:path>
                <a:path w="2185035" h="1362075">
                  <a:moveTo>
                    <a:pt x="2184539" y="38"/>
                  </a:moveTo>
                  <a:lnTo>
                    <a:pt x="2175179" y="38"/>
                  </a:lnTo>
                  <a:lnTo>
                    <a:pt x="2174189" y="1028"/>
                  </a:lnTo>
                  <a:lnTo>
                    <a:pt x="2174189" y="3479"/>
                  </a:lnTo>
                  <a:lnTo>
                    <a:pt x="2175179" y="4470"/>
                  </a:lnTo>
                  <a:lnTo>
                    <a:pt x="2180018" y="4470"/>
                  </a:lnTo>
                  <a:lnTo>
                    <a:pt x="2177986" y="48247"/>
                  </a:lnTo>
                  <a:lnTo>
                    <a:pt x="2177973" y="49403"/>
                  </a:lnTo>
                  <a:lnTo>
                    <a:pt x="2178875" y="50380"/>
                  </a:lnTo>
                  <a:lnTo>
                    <a:pt x="2180043" y="50457"/>
                  </a:lnTo>
                  <a:lnTo>
                    <a:pt x="2181250" y="50495"/>
                  </a:lnTo>
                  <a:lnTo>
                    <a:pt x="2182266" y="49555"/>
                  </a:lnTo>
                  <a:lnTo>
                    <a:pt x="2184539" y="38"/>
                  </a:lnTo>
                  <a:close/>
                </a:path>
                <a:path w="2185035" h="1362075">
                  <a:moveTo>
                    <a:pt x="47917" y="88"/>
                  </a:moveTo>
                  <a:lnTo>
                    <a:pt x="0" y="88"/>
                  </a:lnTo>
                  <a:lnTo>
                    <a:pt x="290" y="9740"/>
                  </a:lnTo>
                  <a:lnTo>
                    <a:pt x="342" y="10972"/>
                  </a:lnTo>
                  <a:lnTo>
                    <a:pt x="1320" y="11899"/>
                  </a:lnTo>
                  <a:lnTo>
                    <a:pt x="2501" y="11899"/>
                  </a:lnTo>
                  <a:lnTo>
                    <a:pt x="3746" y="11887"/>
                  </a:lnTo>
                  <a:lnTo>
                    <a:pt x="4612" y="10972"/>
                  </a:lnTo>
                  <a:lnTo>
                    <a:pt x="4648" y="9740"/>
                  </a:lnTo>
                  <a:lnTo>
                    <a:pt x="4495" y="4521"/>
                  </a:lnTo>
                  <a:lnTo>
                    <a:pt x="47917" y="4521"/>
                  </a:lnTo>
                  <a:lnTo>
                    <a:pt x="48907" y="3530"/>
                  </a:lnTo>
                  <a:lnTo>
                    <a:pt x="48907" y="1079"/>
                  </a:lnTo>
                  <a:lnTo>
                    <a:pt x="47917" y="88"/>
                  </a:lnTo>
                  <a:close/>
                </a:path>
                <a:path w="2185035" h="1362075">
                  <a:moveTo>
                    <a:pt x="2125599" y="0"/>
                  </a:moveTo>
                  <a:lnTo>
                    <a:pt x="2071204" y="0"/>
                  </a:lnTo>
                  <a:lnTo>
                    <a:pt x="2070214" y="990"/>
                  </a:lnTo>
                  <a:lnTo>
                    <a:pt x="2070214" y="3441"/>
                  </a:lnTo>
                  <a:lnTo>
                    <a:pt x="2071204" y="4432"/>
                  </a:lnTo>
                  <a:lnTo>
                    <a:pt x="2125599" y="4432"/>
                  </a:lnTo>
                  <a:lnTo>
                    <a:pt x="2126589" y="3441"/>
                  </a:lnTo>
                  <a:lnTo>
                    <a:pt x="2126589" y="990"/>
                  </a:lnTo>
                  <a:lnTo>
                    <a:pt x="2125599" y="0"/>
                  </a:lnTo>
                  <a:close/>
                </a:path>
                <a:path w="2185035" h="1362075">
                  <a:moveTo>
                    <a:pt x="2021700" y="0"/>
                  </a:moveTo>
                  <a:lnTo>
                    <a:pt x="1967306" y="0"/>
                  </a:lnTo>
                  <a:lnTo>
                    <a:pt x="1966315" y="990"/>
                  </a:lnTo>
                  <a:lnTo>
                    <a:pt x="1966315" y="3441"/>
                  </a:lnTo>
                  <a:lnTo>
                    <a:pt x="1967306" y="4432"/>
                  </a:lnTo>
                  <a:lnTo>
                    <a:pt x="2021700" y="4432"/>
                  </a:lnTo>
                  <a:lnTo>
                    <a:pt x="2022690" y="3441"/>
                  </a:lnTo>
                  <a:lnTo>
                    <a:pt x="2022690" y="990"/>
                  </a:lnTo>
                  <a:lnTo>
                    <a:pt x="2021700" y="0"/>
                  </a:lnTo>
                  <a:close/>
                </a:path>
                <a:path w="2185035" h="1362075">
                  <a:moveTo>
                    <a:pt x="1917839" y="0"/>
                  </a:moveTo>
                  <a:lnTo>
                    <a:pt x="1863445" y="0"/>
                  </a:lnTo>
                  <a:lnTo>
                    <a:pt x="1862442" y="990"/>
                  </a:lnTo>
                  <a:lnTo>
                    <a:pt x="1862442" y="3441"/>
                  </a:lnTo>
                  <a:lnTo>
                    <a:pt x="1863445" y="4432"/>
                  </a:lnTo>
                  <a:lnTo>
                    <a:pt x="1917839" y="4432"/>
                  </a:lnTo>
                  <a:lnTo>
                    <a:pt x="1918830" y="3441"/>
                  </a:lnTo>
                  <a:lnTo>
                    <a:pt x="1918830" y="990"/>
                  </a:lnTo>
                  <a:lnTo>
                    <a:pt x="1917839" y="0"/>
                  </a:lnTo>
                  <a:close/>
                </a:path>
                <a:path w="2185035" h="1362075">
                  <a:moveTo>
                    <a:pt x="1813915" y="0"/>
                  </a:moveTo>
                  <a:lnTo>
                    <a:pt x="1759521" y="0"/>
                  </a:lnTo>
                  <a:lnTo>
                    <a:pt x="1758530" y="990"/>
                  </a:lnTo>
                  <a:lnTo>
                    <a:pt x="1758530" y="3441"/>
                  </a:lnTo>
                  <a:lnTo>
                    <a:pt x="1759521" y="4432"/>
                  </a:lnTo>
                  <a:lnTo>
                    <a:pt x="1813915" y="4432"/>
                  </a:lnTo>
                  <a:lnTo>
                    <a:pt x="1814906" y="3441"/>
                  </a:lnTo>
                  <a:lnTo>
                    <a:pt x="1814906" y="990"/>
                  </a:lnTo>
                  <a:lnTo>
                    <a:pt x="1813915" y="0"/>
                  </a:lnTo>
                  <a:close/>
                </a:path>
                <a:path w="2185035" h="1362075">
                  <a:moveTo>
                    <a:pt x="1710067" y="0"/>
                  </a:moveTo>
                  <a:lnTo>
                    <a:pt x="1655673" y="0"/>
                  </a:lnTo>
                  <a:lnTo>
                    <a:pt x="1654683" y="990"/>
                  </a:lnTo>
                  <a:lnTo>
                    <a:pt x="1654683" y="3441"/>
                  </a:lnTo>
                  <a:lnTo>
                    <a:pt x="1655673" y="4432"/>
                  </a:lnTo>
                  <a:lnTo>
                    <a:pt x="1710067" y="4432"/>
                  </a:lnTo>
                  <a:lnTo>
                    <a:pt x="1711058" y="3441"/>
                  </a:lnTo>
                  <a:lnTo>
                    <a:pt x="1711058" y="990"/>
                  </a:lnTo>
                  <a:lnTo>
                    <a:pt x="1710067" y="0"/>
                  </a:lnTo>
                  <a:close/>
                </a:path>
                <a:path w="2185035" h="1362075">
                  <a:moveTo>
                    <a:pt x="1606181" y="0"/>
                  </a:moveTo>
                  <a:lnTo>
                    <a:pt x="1551787" y="0"/>
                  </a:lnTo>
                  <a:lnTo>
                    <a:pt x="1550784" y="990"/>
                  </a:lnTo>
                  <a:lnTo>
                    <a:pt x="1550784" y="3441"/>
                  </a:lnTo>
                  <a:lnTo>
                    <a:pt x="1551787" y="4432"/>
                  </a:lnTo>
                  <a:lnTo>
                    <a:pt x="1606181" y="4432"/>
                  </a:lnTo>
                  <a:lnTo>
                    <a:pt x="1607172" y="3441"/>
                  </a:lnTo>
                  <a:lnTo>
                    <a:pt x="1607172" y="990"/>
                  </a:lnTo>
                  <a:lnTo>
                    <a:pt x="1606181" y="0"/>
                  </a:lnTo>
                  <a:close/>
                </a:path>
                <a:path w="2185035" h="1362075">
                  <a:moveTo>
                    <a:pt x="1502308" y="0"/>
                  </a:moveTo>
                  <a:lnTo>
                    <a:pt x="1447914" y="0"/>
                  </a:lnTo>
                  <a:lnTo>
                    <a:pt x="1446923" y="990"/>
                  </a:lnTo>
                  <a:lnTo>
                    <a:pt x="1446923" y="3441"/>
                  </a:lnTo>
                  <a:lnTo>
                    <a:pt x="1447914" y="4432"/>
                  </a:lnTo>
                  <a:lnTo>
                    <a:pt x="1502308" y="4432"/>
                  </a:lnTo>
                  <a:lnTo>
                    <a:pt x="1503299" y="3441"/>
                  </a:lnTo>
                  <a:lnTo>
                    <a:pt x="1503299" y="990"/>
                  </a:lnTo>
                  <a:lnTo>
                    <a:pt x="1502308" y="0"/>
                  </a:lnTo>
                  <a:close/>
                </a:path>
                <a:path w="2185035" h="1362075">
                  <a:moveTo>
                    <a:pt x="1398524" y="0"/>
                  </a:moveTo>
                  <a:lnTo>
                    <a:pt x="1344015" y="0"/>
                  </a:lnTo>
                  <a:lnTo>
                    <a:pt x="1343025" y="990"/>
                  </a:lnTo>
                  <a:lnTo>
                    <a:pt x="1343025" y="3441"/>
                  </a:lnTo>
                  <a:lnTo>
                    <a:pt x="1344015" y="4432"/>
                  </a:lnTo>
                  <a:lnTo>
                    <a:pt x="1398524" y="4432"/>
                  </a:lnTo>
                  <a:lnTo>
                    <a:pt x="1399514" y="3441"/>
                  </a:lnTo>
                  <a:lnTo>
                    <a:pt x="1399514" y="990"/>
                  </a:lnTo>
                  <a:lnTo>
                    <a:pt x="1398524" y="0"/>
                  </a:lnTo>
                  <a:close/>
                </a:path>
                <a:path w="2185035" h="1362075">
                  <a:moveTo>
                    <a:pt x="1294549" y="0"/>
                  </a:moveTo>
                  <a:lnTo>
                    <a:pt x="1240142" y="0"/>
                  </a:lnTo>
                  <a:lnTo>
                    <a:pt x="1239151" y="990"/>
                  </a:lnTo>
                  <a:lnTo>
                    <a:pt x="1239151" y="3441"/>
                  </a:lnTo>
                  <a:lnTo>
                    <a:pt x="1240142" y="4432"/>
                  </a:lnTo>
                  <a:lnTo>
                    <a:pt x="1294549" y="4432"/>
                  </a:lnTo>
                  <a:lnTo>
                    <a:pt x="1295539" y="3441"/>
                  </a:lnTo>
                  <a:lnTo>
                    <a:pt x="1295539" y="990"/>
                  </a:lnTo>
                  <a:lnTo>
                    <a:pt x="1294549" y="0"/>
                  </a:lnTo>
                  <a:close/>
                </a:path>
                <a:path w="2185035" h="1362075">
                  <a:moveTo>
                    <a:pt x="1190650" y="0"/>
                  </a:moveTo>
                  <a:lnTo>
                    <a:pt x="1136256" y="0"/>
                  </a:lnTo>
                  <a:lnTo>
                    <a:pt x="1135265" y="990"/>
                  </a:lnTo>
                  <a:lnTo>
                    <a:pt x="1135265" y="3441"/>
                  </a:lnTo>
                  <a:lnTo>
                    <a:pt x="1136256" y="4432"/>
                  </a:lnTo>
                  <a:lnTo>
                    <a:pt x="1190650" y="4432"/>
                  </a:lnTo>
                  <a:lnTo>
                    <a:pt x="1191641" y="3441"/>
                  </a:lnTo>
                  <a:lnTo>
                    <a:pt x="1191641" y="990"/>
                  </a:lnTo>
                  <a:lnTo>
                    <a:pt x="1190650" y="0"/>
                  </a:lnTo>
                  <a:close/>
                </a:path>
                <a:path w="2185035" h="1362075">
                  <a:moveTo>
                    <a:pt x="1086777" y="0"/>
                  </a:moveTo>
                  <a:lnTo>
                    <a:pt x="1032382" y="0"/>
                  </a:lnTo>
                  <a:lnTo>
                    <a:pt x="1031392" y="990"/>
                  </a:lnTo>
                  <a:lnTo>
                    <a:pt x="1031392" y="3441"/>
                  </a:lnTo>
                  <a:lnTo>
                    <a:pt x="1032382" y="4432"/>
                  </a:lnTo>
                  <a:lnTo>
                    <a:pt x="1086777" y="4432"/>
                  </a:lnTo>
                  <a:lnTo>
                    <a:pt x="1087767" y="3441"/>
                  </a:lnTo>
                  <a:lnTo>
                    <a:pt x="1087767" y="990"/>
                  </a:lnTo>
                  <a:lnTo>
                    <a:pt x="1086777" y="0"/>
                  </a:lnTo>
                  <a:close/>
                </a:path>
                <a:path w="2185035" h="1362075">
                  <a:moveTo>
                    <a:pt x="982840" y="0"/>
                  </a:moveTo>
                  <a:lnTo>
                    <a:pt x="928471" y="0"/>
                  </a:lnTo>
                  <a:lnTo>
                    <a:pt x="927481" y="990"/>
                  </a:lnTo>
                  <a:lnTo>
                    <a:pt x="927481" y="3441"/>
                  </a:lnTo>
                  <a:lnTo>
                    <a:pt x="928471" y="4432"/>
                  </a:lnTo>
                  <a:lnTo>
                    <a:pt x="982840" y="4432"/>
                  </a:lnTo>
                  <a:lnTo>
                    <a:pt x="983830" y="3441"/>
                  </a:lnTo>
                  <a:lnTo>
                    <a:pt x="983830" y="990"/>
                  </a:lnTo>
                  <a:lnTo>
                    <a:pt x="982840" y="0"/>
                  </a:lnTo>
                  <a:close/>
                </a:path>
                <a:path w="2185035" h="1362075">
                  <a:moveTo>
                    <a:pt x="879017" y="0"/>
                  </a:moveTo>
                  <a:lnTo>
                    <a:pt x="824623" y="0"/>
                  </a:lnTo>
                  <a:lnTo>
                    <a:pt x="823633" y="990"/>
                  </a:lnTo>
                  <a:lnTo>
                    <a:pt x="823633" y="3441"/>
                  </a:lnTo>
                  <a:lnTo>
                    <a:pt x="824623" y="4432"/>
                  </a:lnTo>
                  <a:lnTo>
                    <a:pt x="879017" y="4432"/>
                  </a:lnTo>
                  <a:lnTo>
                    <a:pt x="880008" y="3441"/>
                  </a:lnTo>
                  <a:lnTo>
                    <a:pt x="880008" y="990"/>
                  </a:lnTo>
                  <a:lnTo>
                    <a:pt x="879017" y="0"/>
                  </a:lnTo>
                  <a:close/>
                </a:path>
                <a:path w="2185035" h="1362075">
                  <a:moveTo>
                    <a:pt x="775119" y="0"/>
                  </a:moveTo>
                  <a:lnTo>
                    <a:pt x="720750" y="0"/>
                  </a:lnTo>
                  <a:lnTo>
                    <a:pt x="719759" y="990"/>
                  </a:lnTo>
                  <a:lnTo>
                    <a:pt x="719759" y="3441"/>
                  </a:lnTo>
                  <a:lnTo>
                    <a:pt x="720750" y="4432"/>
                  </a:lnTo>
                  <a:lnTo>
                    <a:pt x="775119" y="4432"/>
                  </a:lnTo>
                  <a:lnTo>
                    <a:pt x="776109" y="3441"/>
                  </a:lnTo>
                  <a:lnTo>
                    <a:pt x="776109" y="990"/>
                  </a:lnTo>
                  <a:lnTo>
                    <a:pt x="775119" y="0"/>
                  </a:lnTo>
                  <a:close/>
                </a:path>
                <a:path w="2185035" h="1362075">
                  <a:moveTo>
                    <a:pt x="671245" y="0"/>
                  </a:moveTo>
                  <a:lnTo>
                    <a:pt x="616851" y="0"/>
                  </a:lnTo>
                  <a:lnTo>
                    <a:pt x="615861" y="990"/>
                  </a:lnTo>
                  <a:lnTo>
                    <a:pt x="615861" y="3441"/>
                  </a:lnTo>
                  <a:lnTo>
                    <a:pt x="616851" y="4432"/>
                  </a:lnTo>
                  <a:lnTo>
                    <a:pt x="671245" y="4432"/>
                  </a:lnTo>
                  <a:lnTo>
                    <a:pt x="672249" y="3441"/>
                  </a:lnTo>
                  <a:lnTo>
                    <a:pt x="672249" y="990"/>
                  </a:lnTo>
                  <a:lnTo>
                    <a:pt x="671245" y="0"/>
                  </a:lnTo>
                  <a:close/>
                </a:path>
                <a:path w="2185035" h="1362075">
                  <a:moveTo>
                    <a:pt x="567474" y="0"/>
                  </a:moveTo>
                  <a:lnTo>
                    <a:pt x="512991" y="0"/>
                  </a:lnTo>
                  <a:lnTo>
                    <a:pt x="512000" y="990"/>
                  </a:lnTo>
                  <a:lnTo>
                    <a:pt x="512000" y="3441"/>
                  </a:lnTo>
                  <a:lnTo>
                    <a:pt x="512991" y="4432"/>
                  </a:lnTo>
                  <a:lnTo>
                    <a:pt x="567474" y="4432"/>
                  </a:lnTo>
                  <a:lnTo>
                    <a:pt x="568464" y="3441"/>
                  </a:lnTo>
                  <a:lnTo>
                    <a:pt x="568464" y="990"/>
                  </a:lnTo>
                  <a:lnTo>
                    <a:pt x="567474" y="0"/>
                  </a:lnTo>
                  <a:close/>
                </a:path>
                <a:path w="2185035" h="1362075">
                  <a:moveTo>
                    <a:pt x="463486" y="0"/>
                  </a:moveTo>
                  <a:lnTo>
                    <a:pt x="409092" y="0"/>
                  </a:lnTo>
                  <a:lnTo>
                    <a:pt x="408101" y="990"/>
                  </a:lnTo>
                  <a:lnTo>
                    <a:pt x="408101" y="3441"/>
                  </a:lnTo>
                  <a:lnTo>
                    <a:pt x="409092" y="4432"/>
                  </a:lnTo>
                  <a:lnTo>
                    <a:pt x="463486" y="4432"/>
                  </a:lnTo>
                  <a:lnTo>
                    <a:pt x="464477" y="3441"/>
                  </a:lnTo>
                  <a:lnTo>
                    <a:pt x="464477" y="990"/>
                  </a:lnTo>
                  <a:lnTo>
                    <a:pt x="463486" y="0"/>
                  </a:lnTo>
                  <a:close/>
                </a:path>
                <a:path w="2185035" h="1362075">
                  <a:moveTo>
                    <a:pt x="359600" y="0"/>
                  </a:moveTo>
                  <a:lnTo>
                    <a:pt x="305219" y="0"/>
                  </a:lnTo>
                  <a:lnTo>
                    <a:pt x="304228" y="990"/>
                  </a:lnTo>
                  <a:lnTo>
                    <a:pt x="304228" y="3441"/>
                  </a:lnTo>
                  <a:lnTo>
                    <a:pt x="305219" y="4432"/>
                  </a:lnTo>
                  <a:lnTo>
                    <a:pt x="359600" y="4432"/>
                  </a:lnTo>
                  <a:lnTo>
                    <a:pt x="360591" y="3441"/>
                  </a:lnTo>
                  <a:lnTo>
                    <a:pt x="360591" y="990"/>
                  </a:lnTo>
                  <a:lnTo>
                    <a:pt x="359600" y="0"/>
                  </a:lnTo>
                  <a:close/>
                </a:path>
                <a:path w="2185035" h="1362075">
                  <a:moveTo>
                    <a:pt x="255727" y="0"/>
                  </a:moveTo>
                  <a:lnTo>
                    <a:pt x="201333" y="0"/>
                  </a:lnTo>
                  <a:lnTo>
                    <a:pt x="200342" y="990"/>
                  </a:lnTo>
                  <a:lnTo>
                    <a:pt x="200342" y="3441"/>
                  </a:lnTo>
                  <a:lnTo>
                    <a:pt x="201333" y="4432"/>
                  </a:lnTo>
                  <a:lnTo>
                    <a:pt x="255727" y="4432"/>
                  </a:lnTo>
                  <a:lnTo>
                    <a:pt x="256717" y="3441"/>
                  </a:lnTo>
                  <a:lnTo>
                    <a:pt x="256717" y="990"/>
                  </a:lnTo>
                  <a:lnTo>
                    <a:pt x="255727" y="0"/>
                  </a:lnTo>
                  <a:close/>
                </a:path>
                <a:path w="2185035" h="1362075">
                  <a:moveTo>
                    <a:pt x="151790" y="0"/>
                  </a:moveTo>
                  <a:lnTo>
                    <a:pt x="97408" y="0"/>
                  </a:lnTo>
                  <a:lnTo>
                    <a:pt x="96418" y="990"/>
                  </a:lnTo>
                  <a:lnTo>
                    <a:pt x="96418" y="3441"/>
                  </a:lnTo>
                  <a:lnTo>
                    <a:pt x="97408" y="4432"/>
                  </a:lnTo>
                  <a:lnTo>
                    <a:pt x="151790" y="4432"/>
                  </a:lnTo>
                  <a:lnTo>
                    <a:pt x="152781" y="3441"/>
                  </a:lnTo>
                  <a:lnTo>
                    <a:pt x="152781" y="990"/>
                  </a:lnTo>
                  <a:lnTo>
                    <a:pt x="151790" y="0"/>
                  </a:lnTo>
                  <a:close/>
                </a:path>
              </a:pathLst>
            </a:custGeom>
            <a:solidFill>
              <a:srgbClr val="E9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22563" y="3578428"/>
              <a:ext cx="494030" cy="52069"/>
            </a:xfrm>
            <a:custGeom>
              <a:avLst/>
              <a:gdLst/>
              <a:ahLst/>
              <a:cxnLst/>
              <a:rect l="l" t="t" r="r" b="b"/>
              <a:pathLst>
                <a:path w="494030" h="52070">
                  <a:moveTo>
                    <a:pt x="493445" y="0"/>
                  </a:moveTo>
                  <a:lnTo>
                    <a:pt x="0" y="0"/>
                  </a:lnTo>
                  <a:lnTo>
                    <a:pt x="0" y="51942"/>
                  </a:lnTo>
                  <a:lnTo>
                    <a:pt x="493445" y="51942"/>
                  </a:lnTo>
                  <a:lnTo>
                    <a:pt x="493445" y="0"/>
                  </a:lnTo>
                  <a:close/>
                </a:path>
              </a:pathLst>
            </a:custGeom>
            <a:solidFill>
              <a:srgbClr val="271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51798" y="3630372"/>
              <a:ext cx="435609" cy="240029"/>
            </a:xfrm>
            <a:custGeom>
              <a:avLst/>
              <a:gdLst/>
              <a:ahLst/>
              <a:cxnLst/>
              <a:rect l="l" t="t" r="r" b="b"/>
              <a:pathLst>
                <a:path w="435610" h="240029">
                  <a:moveTo>
                    <a:pt x="435000" y="0"/>
                  </a:moveTo>
                  <a:lnTo>
                    <a:pt x="0" y="0"/>
                  </a:lnTo>
                  <a:lnTo>
                    <a:pt x="12979" y="239877"/>
                  </a:lnTo>
                  <a:lnTo>
                    <a:pt x="421995" y="239877"/>
                  </a:lnTo>
                  <a:lnTo>
                    <a:pt x="435000" y="0"/>
                  </a:lnTo>
                  <a:close/>
                </a:path>
              </a:pathLst>
            </a:custGeom>
            <a:solidFill>
              <a:srgbClr val="5858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51789" y="3630375"/>
              <a:ext cx="435609" cy="240029"/>
            </a:xfrm>
            <a:custGeom>
              <a:avLst/>
              <a:gdLst/>
              <a:ahLst/>
              <a:cxnLst/>
              <a:rect l="l" t="t" r="r" b="b"/>
              <a:pathLst>
                <a:path w="435610" h="240029">
                  <a:moveTo>
                    <a:pt x="435013" y="0"/>
                  </a:moveTo>
                  <a:lnTo>
                    <a:pt x="0" y="0"/>
                  </a:lnTo>
                  <a:lnTo>
                    <a:pt x="12992" y="239877"/>
                  </a:lnTo>
                  <a:lnTo>
                    <a:pt x="66776" y="239877"/>
                  </a:lnTo>
                  <a:lnTo>
                    <a:pt x="71802" y="211585"/>
                  </a:lnTo>
                  <a:lnTo>
                    <a:pt x="79208" y="183340"/>
                  </a:lnTo>
                  <a:lnTo>
                    <a:pt x="102793" y="130860"/>
                  </a:lnTo>
                  <a:lnTo>
                    <a:pt x="164311" y="89535"/>
                  </a:lnTo>
                  <a:lnTo>
                    <a:pt x="212246" y="74373"/>
                  </a:lnTo>
                  <a:lnTo>
                    <a:pt x="266731" y="62392"/>
                  </a:lnTo>
                  <a:lnTo>
                    <a:pt x="324090" y="53227"/>
                  </a:lnTo>
                  <a:lnTo>
                    <a:pt x="380647" y="46512"/>
                  </a:lnTo>
                  <a:lnTo>
                    <a:pt x="432727" y="41884"/>
                  </a:lnTo>
                  <a:lnTo>
                    <a:pt x="435013" y="0"/>
                  </a:lnTo>
                  <a:close/>
                </a:path>
              </a:pathLst>
            </a:custGeom>
            <a:solidFill>
              <a:srgbClr val="271651">
                <a:alpha val="2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30411" y="3870246"/>
              <a:ext cx="1112520" cy="130175"/>
            </a:xfrm>
            <a:custGeom>
              <a:avLst/>
              <a:gdLst/>
              <a:ahLst/>
              <a:cxnLst/>
              <a:rect l="l" t="t" r="r" b="b"/>
              <a:pathLst>
                <a:path w="1112520" h="130175">
                  <a:moveTo>
                    <a:pt x="982548" y="0"/>
                  </a:moveTo>
                  <a:lnTo>
                    <a:pt x="129819" y="0"/>
                  </a:lnTo>
                  <a:lnTo>
                    <a:pt x="79283" y="10212"/>
                  </a:lnTo>
                  <a:lnTo>
                    <a:pt x="38015" y="38046"/>
                  </a:lnTo>
                  <a:lnTo>
                    <a:pt x="10195" y="79324"/>
                  </a:lnTo>
                  <a:lnTo>
                    <a:pt x="0" y="129870"/>
                  </a:lnTo>
                  <a:lnTo>
                    <a:pt x="1112393" y="129844"/>
                  </a:lnTo>
                  <a:lnTo>
                    <a:pt x="1102189" y="79306"/>
                  </a:lnTo>
                  <a:lnTo>
                    <a:pt x="1074364" y="38033"/>
                  </a:lnTo>
                  <a:lnTo>
                    <a:pt x="1033092" y="10204"/>
                  </a:lnTo>
                  <a:lnTo>
                    <a:pt x="982548" y="0"/>
                  </a:lnTo>
                  <a:close/>
                </a:path>
              </a:pathLst>
            </a:custGeom>
            <a:solidFill>
              <a:srgbClr val="2716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080" y="1192442"/>
              <a:ext cx="3666788" cy="2875613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1583999" y="4472625"/>
            <a:ext cx="0" cy="1560195"/>
          </a:xfrm>
          <a:custGeom>
            <a:avLst/>
            <a:gdLst/>
            <a:ahLst/>
            <a:cxnLst/>
            <a:rect l="l" t="t" r="r" b="b"/>
            <a:pathLst>
              <a:path w="0" h="1560195">
                <a:moveTo>
                  <a:pt x="0" y="0"/>
                </a:moveTo>
                <a:lnTo>
                  <a:pt x="0" y="1560004"/>
                </a:lnTo>
              </a:path>
            </a:pathLst>
          </a:custGeom>
          <a:ln w="25400">
            <a:solidFill>
              <a:srgbClr val="6FC9E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2290" y="6527555"/>
            <a:ext cx="1868514" cy="575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0611" y="448161"/>
            <a:ext cx="4451350" cy="6519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регистратуру</a:t>
            </a:r>
            <a:r>
              <a:rPr dirty="0" sz="1200" spc="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поликлиники</a:t>
            </a:r>
            <a:endParaRPr sz="1200">
              <a:latin typeface="Source Sans Pro"/>
              <a:cs typeface="Source Sans Pro"/>
            </a:endParaRPr>
          </a:p>
          <a:p>
            <a:pPr algn="just" marL="12700" marR="8890" indent="107950">
              <a:lnSpc>
                <a:spcPct val="100000"/>
              </a:lnSpc>
              <a:spcBef>
                <a:spcPts val="1335"/>
              </a:spcBef>
            </a:pPr>
            <a:r>
              <a:rPr dirty="0" sz="1100" b="0">
                <a:latin typeface="Source Sans Pro Light"/>
                <a:cs typeface="Source Sans Pro Light"/>
              </a:rPr>
              <a:t>Чтобы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записаться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врачу,</a:t>
            </a:r>
            <a:r>
              <a:rPr dirty="0" sz="1100" spc="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можете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лично</a:t>
            </a:r>
            <a:r>
              <a:rPr dirty="0" sz="1100" spc="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обратиться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регистратуру поликлиники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месту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жительства.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889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Режим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работы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регистратуры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указан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официальном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сайте</a:t>
            </a:r>
            <a:r>
              <a:rPr dirty="0" sz="1100" spc="14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медицин- </a:t>
            </a:r>
            <a:r>
              <a:rPr dirty="0" sz="1100" b="0">
                <a:latin typeface="Source Sans Pro Light"/>
                <a:cs typeface="Source Sans Pro Light"/>
              </a:rPr>
              <a:t>ской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организации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сети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«Интернет».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Для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этого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нужно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поисковой </a:t>
            </a:r>
            <a:r>
              <a:rPr dirty="0" sz="1100" b="0">
                <a:latin typeface="Source Sans Pro Light"/>
                <a:cs typeface="Source Sans Pro Light"/>
              </a:rPr>
              <a:t>строке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браузера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внести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название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медицинской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организации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перейти </a:t>
            </a:r>
            <a:r>
              <a:rPr dirty="0" sz="1100" b="0">
                <a:latin typeface="Source Sans Pro Light"/>
                <a:cs typeface="Source Sans Pro Light"/>
              </a:rPr>
              <a:t>на официальный </a:t>
            </a:r>
            <a:r>
              <a:rPr dirty="0" sz="1100" spc="-10" b="0">
                <a:latin typeface="Source Sans Pro Light"/>
                <a:cs typeface="Source Sans Pro Light"/>
              </a:rPr>
              <a:t>сайт.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8890" indent="107950">
              <a:lnSpc>
                <a:spcPct val="100000"/>
              </a:lnSpc>
              <a:spcBef>
                <a:spcPts val="850"/>
              </a:spcBef>
            </a:pPr>
            <a:r>
              <a:rPr dirty="0" sz="1100" spc="-20" b="0">
                <a:latin typeface="Source Sans Pro Light"/>
                <a:cs typeface="Source Sans Pro Light"/>
              </a:rPr>
              <a:t>Также</a:t>
            </a:r>
            <a:r>
              <a:rPr dirty="0" sz="1100" b="0">
                <a:latin typeface="Source Sans Pro Light"/>
                <a:cs typeface="Source Sans Pro Light"/>
              </a:rPr>
              <a:t> Вы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можете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позвонить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регистратуру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 </a:t>
            </a:r>
            <a:r>
              <a:rPr dirty="0" sz="1100" spc="-10" b="0">
                <a:latin typeface="Source Sans Pro Light"/>
                <a:cs typeface="Source Sans Pro Light"/>
              </a:rPr>
              <a:t>проконсультироваться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spc="-25" b="0">
                <a:latin typeface="Source Sans Pro Light"/>
                <a:cs typeface="Source Sans Pro Light"/>
              </a:rPr>
              <a:t>по</a:t>
            </a:r>
            <a:r>
              <a:rPr dirty="0" sz="1100" b="0">
                <a:latin typeface="Source Sans Pro Light"/>
                <a:cs typeface="Source Sans Pro Light"/>
              </a:rPr>
              <a:t> вопросам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записи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специалистам.</a:t>
            </a:r>
            <a:r>
              <a:rPr dirty="0" sz="1100" spc="11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Номер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телефона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регистратуры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также </a:t>
            </a:r>
            <a:r>
              <a:rPr dirty="0" sz="1100" b="0">
                <a:latin typeface="Source Sans Pro Light"/>
                <a:cs typeface="Source Sans Pro Light"/>
              </a:rPr>
              <a:t>размещен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официальном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сайте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медицинской</a:t>
            </a:r>
            <a:r>
              <a:rPr dirty="0" sz="1100" spc="-10" b="0">
                <a:latin typeface="Source Sans Pro Light"/>
                <a:cs typeface="Source Sans Pro Light"/>
              </a:rPr>
              <a:t> организации.</a:t>
            </a:r>
            <a:endParaRPr sz="1100">
              <a:latin typeface="Source Sans Pro Light"/>
              <a:cs typeface="Source Sans Pro Light"/>
            </a:endParaRPr>
          </a:p>
          <a:p>
            <a:pPr algn="just" marL="124460">
              <a:lnSpc>
                <a:spcPct val="100000"/>
              </a:lnSpc>
              <a:spcBef>
                <a:spcPts val="1015"/>
              </a:spcBef>
            </a:pPr>
            <a:r>
              <a:rPr dirty="0" sz="1100" b="1">
                <a:latin typeface="Source Sans Pro SemiBold"/>
                <a:cs typeface="Source Sans Pro SemiBold"/>
              </a:rPr>
              <a:t>Чтобы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записаться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на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приём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к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врачу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через</a:t>
            </a:r>
            <a:r>
              <a:rPr dirty="0" sz="1100" spc="-10" b="1">
                <a:latin typeface="Source Sans Pro SemiBold"/>
                <a:cs typeface="Source Sans Pro SemiBold"/>
              </a:rPr>
              <a:t> регистратуру,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нужно:</a:t>
            </a:r>
            <a:endParaRPr sz="1100">
              <a:latin typeface="Source Sans Pro SemiBold"/>
              <a:cs typeface="Source Sans Pro SemiBold"/>
            </a:endParaRPr>
          </a:p>
          <a:p>
            <a:pPr algn="just" marL="16510" marR="5080" indent="107950">
              <a:lnSpc>
                <a:spcPct val="100000"/>
              </a:lnSpc>
              <a:spcBef>
                <a:spcPts val="525"/>
              </a:spcBef>
            </a:pPr>
            <a:r>
              <a:rPr dirty="0" sz="1100" b="0">
                <a:latin typeface="Source Sans Pro Light"/>
                <a:cs typeface="Source Sans Pro Light"/>
              </a:rPr>
              <a:t>Сообщить </a:t>
            </a:r>
            <a:r>
              <a:rPr dirty="0" sz="1100" spc="-10" b="0">
                <a:latin typeface="Source Sans Pro Light"/>
                <a:cs typeface="Source Sans Pro Light"/>
              </a:rPr>
              <a:t>сотруднику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регистратуры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номер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полиса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ОМС и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СНИЛС.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Также</a:t>
            </a:r>
            <a:r>
              <a:rPr dirty="0" sz="1100" spc="-10" b="0">
                <a:latin typeface="Source Sans Pro Light"/>
                <a:cs typeface="Source Sans Pro Light"/>
              </a:rPr>
              <a:t> идентификация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может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осуществляться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использованием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документа,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удо-</a:t>
            </a:r>
            <a:r>
              <a:rPr dirty="0" sz="1100" spc="-10" b="0">
                <a:latin typeface="Source Sans Pro Light"/>
                <a:cs typeface="Source Sans Pro Light"/>
              </a:rPr>
              <a:t> стоверяющего</a:t>
            </a:r>
            <a:r>
              <a:rPr dirty="0" sz="1100" spc="3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личность.</a:t>
            </a:r>
            <a:endParaRPr sz="1100">
              <a:latin typeface="Source Sans Pro Light"/>
              <a:cs typeface="Source Sans Pro Light"/>
            </a:endParaRPr>
          </a:p>
          <a:p>
            <a:pPr algn="just" marL="12446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Сотрудник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регистратуры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уточнит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Вас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цель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обращения.</a:t>
            </a:r>
            <a:endParaRPr sz="1100">
              <a:latin typeface="Source Sans Pro Light"/>
              <a:cs typeface="Source Sans Pro Light"/>
            </a:endParaRPr>
          </a:p>
          <a:p>
            <a:pPr algn="just" marL="16510" marR="508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Далее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регистратор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проверит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наличие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свободных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слотов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для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записи, проинформирует</a:t>
            </a:r>
            <a:r>
              <a:rPr dirty="0" sz="1100" spc="-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свободных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местах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предложит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выбрать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наиболее </a:t>
            </a:r>
            <a:r>
              <a:rPr dirty="0" sz="1100" b="0">
                <a:latin typeface="Source Sans Pro Light"/>
                <a:cs typeface="Source Sans Pro Light"/>
              </a:rPr>
              <a:t>удобную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дату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время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записи.</a:t>
            </a:r>
            <a:endParaRPr sz="1100">
              <a:latin typeface="Source Sans Pro Light"/>
              <a:cs typeface="Source Sans Pro Light"/>
            </a:endParaRPr>
          </a:p>
          <a:p>
            <a:pPr algn="just" marL="16510" marR="508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При</a:t>
            </a:r>
            <a:r>
              <a:rPr dirty="0" sz="1100" spc="2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отсутствии</a:t>
            </a:r>
            <a:r>
              <a:rPr dirty="0" sz="1100" spc="2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свободных</a:t>
            </a:r>
            <a:r>
              <a:rPr dirty="0" sz="1100" spc="25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слотов</a:t>
            </a:r>
            <a:r>
              <a:rPr dirty="0" sz="1100" spc="2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или</a:t>
            </a:r>
            <a:r>
              <a:rPr dirty="0" sz="1100" spc="2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отказе</a:t>
            </a:r>
            <a:r>
              <a:rPr dirty="0" sz="1100" spc="2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от</a:t>
            </a:r>
            <a:r>
              <a:rPr dirty="0" sz="1100" spc="2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предложенных</a:t>
            </a:r>
            <a:r>
              <a:rPr dirty="0" sz="1100" spc="254" b="0">
                <a:latin typeface="Source Sans Pro Light"/>
                <a:cs typeface="Source Sans Pro Light"/>
              </a:rPr>
              <a:t> </a:t>
            </a:r>
            <a:r>
              <a:rPr dirty="0" sz="1100" spc="-25" b="0">
                <a:latin typeface="Source Sans Pro Light"/>
                <a:cs typeface="Source Sans Pro Light"/>
              </a:rPr>
              <a:t>дат</a:t>
            </a:r>
            <a:r>
              <a:rPr dirty="0" sz="1100" b="0">
                <a:latin typeface="Source Sans Pro Light"/>
                <a:cs typeface="Source Sans Pro Light"/>
              </a:rPr>
              <a:t> или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времени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приема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Вас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запишут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«Лист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ожидания».</a:t>
            </a:r>
            <a:endParaRPr sz="1100">
              <a:latin typeface="Source Sans Pro Light"/>
              <a:cs typeface="Source Sans Pro Light"/>
            </a:endParaRPr>
          </a:p>
          <a:p>
            <a:pPr>
              <a:lnSpc>
                <a:spcPct val="100000"/>
              </a:lnSpc>
            </a:pPr>
            <a:endParaRPr sz="1600">
              <a:latin typeface="Source Sans Pro Light"/>
              <a:cs typeface="Source Sans Pro Light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электронные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терминалы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самозапиcи</a:t>
            </a:r>
            <a:endParaRPr sz="1200">
              <a:latin typeface="Source Sans Pro"/>
              <a:cs typeface="Source Sans Pro"/>
            </a:endParaRPr>
          </a:p>
          <a:p>
            <a:pPr algn="just" marL="120650" marR="626745">
              <a:lnSpc>
                <a:spcPct val="164400"/>
              </a:lnSpc>
              <a:spcBef>
                <a:spcPts val="65"/>
              </a:spcBef>
            </a:pP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10" b="0">
                <a:latin typeface="Source Sans Pro Light"/>
                <a:cs typeface="Source Sans Pro Light"/>
              </a:rPr>
              <a:t> поликлиниках </a:t>
            </a:r>
            <a:r>
              <a:rPr dirty="0" sz="1100" b="0">
                <a:latin typeface="Source Sans Pro Light"/>
                <a:cs typeface="Source Sans Pro Light"/>
              </a:rPr>
              <a:t>установлены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терминалы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самозаписи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-10" b="0">
                <a:latin typeface="Source Sans Pro Light"/>
                <a:cs typeface="Source Sans Pro Light"/>
              </a:rPr>
              <a:t> врачу. </a:t>
            </a:r>
            <a:r>
              <a:rPr dirty="0" sz="1100" b="0">
                <a:latin typeface="Source Sans Pro Light"/>
                <a:cs typeface="Source Sans Pro Light"/>
              </a:rPr>
              <a:t>Вы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можете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найти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их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фойе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поликлиники.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1270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Терминал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самозаписи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предоставляет</a:t>
            </a:r>
            <a:r>
              <a:rPr dirty="0" sz="1100" spc="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возможность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записаться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50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при-</a:t>
            </a:r>
            <a:r>
              <a:rPr dirty="0" sz="1100" b="0">
                <a:latin typeface="Source Sans Pro Light"/>
                <a:cs typeface="Source Sans Pro Light"/>
              </a:rPr>
              <a:t> ем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врачу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без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необходимости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обращения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сотрудникам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регистратуры. </a:t>
            </a:r>
            <a:r>
              <a:rPr dirty="0" sz="1100" b="0">
                <a:latin typeface="Source Sans Pro Light"/>
                <a:cs typeface="Source Sans Pro Light"/>
              </a:rPr>
              <a:t>Он</a:t>
            </a:r>
            <a:r>
              <a:rPr dirty="0" sz="1100" spc="20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обеспечивает</a:t>
            </a:r>
            <a:r>
              <a:rPr dirty="0" sz="1100" spc="2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удобство</a:t>
            </a:r>
            <a:r>
              <a:rPr dirty="0" sz="1100" spc="2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2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быстроту</a:t>
            </a:r>
            <a:r>
              <a:rPr dirty="0" sz="1100" spc="2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процесса</a:t>
            </a:r>
            <a:r>
              <a:rPr dirty="0" sz="1100" spc="2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записи,</a:t>
            </a:r>
            <a:r>
              <a:rPr dirty="0" sz="1100" spc="2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позволяя</a:t>
            </a:r>
            <a:r>
              <a:rPr dirty="0" sz="1100" spc="215" b="0">
                <a:latin typeface="Source Sans Pro Light"/>
                <a:cs typeface="Source Sans Pro Light"/>
              </a:rPr>
              <a:t> </a:t>
            </a:r>
            <a:r>
              <a:rPr dirty="0" sz="1100" spc="-25" b="0">
                <a:latin typeface="Source Sans Pro Light"/>
                <a:cs typeface="Source Sans Pro Light"/>
              </a:rPr>
              <a:t>вы-</a:t>
            </a:r>
            <a:r>
              <a:rPr dirty="0" sz="1100" b="0">
                <a:latin typeface="Source Sans Pro Light"/>
                <a:cs typeface="Source Sans Pro Light"/>
              </a:rPr>
              <a:t> брать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доступные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даты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время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приема</a:t>
            </a:r>
            <a:r>
              <a:rPr dirty="0" sz="1100" spc="-10" b="0">
                <a:latin typeface="Source Sans Pro Light"/>
                <a:cs typeface="Source Sans Pro Light"/>
              </a:rPr>
              <a:t> врача.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1270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Для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записи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врачу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через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терминал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самозаписи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потребуется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выпол- </a:t>
            </a:r>
            <a:r>
              <a:rPr dirty="0" sz="1100" b="0">
                <a:latin typeface="Source Sans Pro Light"/>
                <a:cs typeface="Source Sans Pro Light"/>
              </a:rPr>
              <a:t>нить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следующие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действия:</a:t>
            </a:r>
            <a:endParaRPr sz="1100">
              <a:latin typeface="Source Sans Pro Light"/>
              <a:cs typeface="Source Sans Pro Light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11" y="447856"/>
            <a:ext cx="4439285" cy="37992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48615" marR="508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главном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экране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терминала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выберите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требуемое</a:t>
            </a:r>
            <a:r>
              <a:rPr dirty="0" sz="1100" spc="204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медицинское </a:t>
            </a:r>
            <a:r>
              <a:rPr dirty="0" sz="1100" b="0">
                <a:latin typeface="Source Sans Pro Light"/>
                <a:cs typeface="Source Sans Pro Light"/>
              </a:rPr>
              <a:t>подразделение</a:t>
            </a:r>
            <a:r>
              <a:rPr dirty="0" sz="1100" spc="3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(например,</a:t>
            </a:r>
            <a:r>
              <a:rPr dirty="0" sz="1100" spc="3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детскую</a:t>
            </a:r>
            <a:r>
              <a:rPr dirty="0" sz="1100" spc="36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или</a:t>
            </a:r>
            <a:r>
              <a:rPr dirty="0" sz="1100" spc="3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взрослую</a:t>
            </a:r>
            <a:r>
              <a:rPr dirty="0" sz="1100" spc="35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поликлинику, </a:t>
            </a:r>
            <a:r>
              <a:rPr dirty="0" sz="1100" b="0">
                <a:latin typeface="Source Sans Pro Light"/>
                <a:cs typeface="Source Sans Pro Light"/>
              </a:rPr>
              <a:t>женскую</a:t>
            </a:r>
            <a:r>
              <a:rPr dirty="0" sz="1100" spc="-4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консультацию).</a:t>
            </a:r>
            <a:endParaRPr sz="1100">
              <a:latin typeface="Source Sans Pro Light"/>
              <a:cs typeface="Source Sans Pro Light"/>
            </a:endParaRPr>
          </a:p>
          <a:p>
            <a:pPr algn="just" marL="348615" marR="508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Затем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будет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предложено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выбрать</a:t>
            </a:r>
            <a:r>
              <a:rPr dirty="0" sz="1100" spc="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специальность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врача,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кото-</a:t>
            </a:r>
            <a:r>
              <a:rPr dirty="0" sz="1100" b="0">
                <a:latin typeface="Source Sans Pro Light"/>
                <a:cs typeface="Source Sans Pro Light"/>
              </a:rPr>
              <a:t> рому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хотите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записаться.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Например,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это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может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быть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терапевт,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spc="-25" b="0">
                <a:latin typeface="Source Sans Pro Light"/>
                <a:cs typeface="Source Sans Pro Light"/>
              </a:rPr>
              <a:t>ги-</a:t>
            </a:r>
            <a:r>
              <a:rPr dirty="0" sz="1100" spc="500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неколог,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педиатр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так</a:t>
            </a:r>
            <a:r>
              <a:rPr dirty="0" sz="1100" spc="-10" b="0">
                <a:latin typeface="Source Sans Pro Light"/>
                <a:cs typeface="Source Sans Pro Light"/>
              </a:rPr>
              <a:t> далее.</a:t>
            </a:r>
            <a:endParaRPr sz="1100">
              <a:latin typeface="Source Sans Pro Light"/>
              <a:cs typeface="Source Sans Pro Light"/>
            </a:endParaRPr>
          </a:p>
          <a:p>
            <a:pPr algn="just" marL="348615" marR="508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После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выбора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специальности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терминал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предоставит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список</a:t>
            </a:r>
            <a:r>
              <a:rPr dirty="0" sz="1100" spc="-25" b="0">
                <a:latin typeface="Source Sans Pro Light"/>
                <a:cs typeface="Source Sans Pro Light"/>
              </a:rPr>
              <a:t> до-</a:t>
            </a:r>
            <a:r>
              <a:rPr dirty="0" sz="1100" b="0">
                <a:latin typeface="Source Sans Pro Light"/>
                <a:cs typeface="Source Sans Pro Light"/>
              </a:rPr>
              <a:t> ступных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врачей.</a:t>
            </a:r>
            <a:endParaRPr sz="1100">
              <a:latin typeface="Source Sans Pro Light"/>
              <a:cs typeface="Source Sans Pro Light"/>
            </a:endParaRPr>
          </a:p>
          <a:p>
            <a:pPr marL="348615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Выберите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нужного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врача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из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списка.</a:t>
            </a:r>
            <a:endParaRPr sz="1100">
              <a:latin typeface="Source Sans Pro Light"/>
              <a:cs typeface="Source Sans Pro Light"/>
            </a:endParaRPr>
          </a:p>
          <a:p>
            <a:pPr algn="just" marL="348615" marR="508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Далее,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терминал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покажет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календарь с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доступными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для записи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дата- </a:t>
            </a:r>
            <a:r>
              <a:rPr dirty="0" sz="1100" b="0">
                <a:latin typeface="Source Sans Pro Light"/>
                <a:cs typeface="Source Sans Pro Light"/>
              </a:rPr>
              <a:t>ми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 временем приема. Выберите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удобное для Вас </a:t>
            </a:r>
            <a:r>
              <a:rPr dirty="0" sz="1100" spc="-10" b="0">
                <a:latin typeface="Source Sans Pro Light"/>
                <a:cs typeface="Source Sans Pro Light"/>
              </a:rPr>
              <a:t>время.</a:t>
            </a:r>
            <a:endParaRPr sz="1100">
              <a:latin typeface="Source Sans Pro Light"/>
              <a:cs typeface="Source Sans Pro Light"/>
            </a:endParaRPr>
          </a:p>
          <a:p>
            <a:pPr algn="just" marL="348615" marR="508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Подтвердите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выбор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завершите процесс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записи,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следуя </a:t>
            </a:r>
            <a:r>
              <a:rPr dirty="0" sz="1100" spc="-10" b="0">
                <a:latin typeface="Source Sans Pro Light"/>
                <a:cs typeface="Source Sans Pro Light"/>
              </a:rPr>
              <a:t>указаниям </a:t>
            </a:r>
            <a:r>
              <a:rPr dirty="0" sz="1100" b="0">
                <a:latin typeface="Source Sans Pro Light"/>
                <a:cs typeface="Source Sans Pro Light"/>
              </a:rPr>
              <a:t>на </a:t>
            </a:r>
            <a:r>
              <a:rPr dirty="0" sz="1100" spc="-10" b="0">
                <a:latin typeface="Source Sans Pro Light"/>
                <a:cs typeface="Source Sans Pro Light"/>
              </a:rPr>
              <a:t>экране.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508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Информацию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времени</a:t>
            </a:r>
            <a:r>
              <a:rPr dirty="0" sz="1100" spc="-10" b="0">
                <a:latin typeface="Source Sans Pro Light"/>
                <a:cs typeface="Source Sans Pro Light"/>
              </a:rPr>
              <a:t> выкладки </a:t>
            </a:r>
            <a:r>
              <a:rPr dirty="0" sz="1100" b="0">
                <a:latin typeface="Source Sans Pro Light"/>
                <a:cs typeface="Source Sans Pro Light"/>
              </a:rPr>
              <a:t>талонов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можно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уточнить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регистра- </a:t>
            </a:r>
            <a:r>
              <a:rPr dirty="0" sz="1100" spc="-20" b="0">
                <a:latin typeface="Source Sans Pro Light"/>
                <a:cs typeface="Source Sans Pro Light"/>
              </a:rPr>
              <a:t>туре.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5080" indent="107950">
              <a:lnSpc>
                <a:spcPct val="100000"/>
              </a:lnSpc>
              <a:spcBef>
                <a:spcPts val="850"/>
              </a:spcBef>
            </a:pPr>
            <a:r>
              <a:rPr dirty="0" sz="1100" b="0">
                <a:latin typeface="Source Sans Pro Light"/>
                <a:cs typeface="Source Sans Pro Light"/>
              </a:rPr>
              <a:t>Вы</a:t>
            </a:r>
            <a:r>
              <a:rPr dirty="0" sz="1100" spc="-20" b="0">
                <a:latin typeface="Source Sans Pro Light"/>
                <a:cs typeface="Source Sans Pro Light"/>
              </a:rPr>
              <a:t> всегда</a:t>
            </a:r>
            <a:r>
              <a:rPr dirty="0" sz="1100" spc="-10" b="0">
                <a:latin typeface="Source Sans Pro Light"/>
                <a:cs typeface="Source Sans Pro Light"/>
              </a:rPr>
              <a:t> можете обратиться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помощью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регистратуру </a:t>
            </a:r>
            <a:r>
              <a:rPr dirty="0" sz="1100" b="0">
                <a:latin typeface="Source Sans Pro Light"/>
                <a:cs typeface="Source Sans Pro Light"/>
              </a:rPr>
              <a:t>–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Вам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помогут </a:t>
            </a:r>
            <a:r>
              <a:rPr dirty="0" sz="1100" b="0">
                <a:latin typeface="Source Sans Pro Light"/>
                <a:cs typeface="Source Sans Pro Light"/>
              </a:rPr>
              <a:t>осуществить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запись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электронном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терминале,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если</a:t>
            </a:r>
            <a:r>
              <a:rPr dirty="0" sz="1100" spc="10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возникнут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сложно- </a:t>
            </a:r>
            <a:r>
              <a:rPr dirty="0" sz="1100" spc="-20" b="0">
                <a:latin typeface="Source Sans Pro Light"/>
                <a:cs typeface="Source Sans Pro Light"/>
              </a:rPr>
              <a:t>сти.</a:t>
            </a:r>
            <a:endParaRPr sz="1100">
              <a:latin typeface="Source Sans Pro Light"/>
              <a:cs typeface="Source Sans Pro Light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295051"/>
            <a:ext cx="5319395" cy="3265170"/>
            <a:chOff x="8790" y="4295051"/>
            <a:chExt cx="5319395" cy="326517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295051"/>
              <a:ext cx="4392002" cy="211211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8161"/>
            <a:ext cx="4300855" cy="1056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Госуслуги</a:t>
            </a:r>
            <a:endParaRPr sz="1200">
              <a:latin typeface="Source Sans Pro"/>
              <a:cs typeface="Source Sans Pro"/>
            </a:endParaRPr>
          </a:p>
          <a:p>
            <a:pPr marL="120650">
              <a:lnSpc>
                <a:spcPct val="100000"/>
              </a:lnSpc>
              <a:spcBef>
                <a:spcPts val="815"/>
              </a:spcBef>
            </a:pPr>
            <a:r>
              <a:rPr dirty="0" sz="1100" b="1">
                <a:latin typeface="Source Sans Pro SemiBold"/>
                <a:cs typeface="Source Sans Pro SemiBold"/>
              </a:rPr>
              <a:t>Чтобы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записаться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на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приём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к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врачу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через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«Госуслуги»,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нужно:</a:t>
            </a:r>
            <a:endParaRPr sz="11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Source Sans Pro SemiBold"/>
              <a:cs typeface="Source Sans Pro SemiBold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зарегистри- </a:t>
            </a:r>
            <a:r>
              <a:rPr dirty="0" sz="1100">
                <a:latin typeface="Source Sans Pro"/>
                <a:cs typeface="Source Sans Pro"/>
              </a:rPr>
              <a:t>роваться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(регистрация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586052"/>
            <a:ext cx="4413600" cy="21225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3844817"/>
            <a:ext cx="44062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использованием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иденти- </a:t>
            </a:r>
            <a:r>
              <a:rPr dirty="0" sz="1100">
                <a:latin typeface="Source Sans Pro"/>
                <a:cs typeface="Source Sans Pro"/>
              </a:rPr>
              <a:t>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3918976"/>
            <a:ext cx="39179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открывшейся </a:t>
            </a:r>
            <a:r>
              <a:rPr dirty="0" sz="1100">
                <a:latin typeface="Source Sans Pro"/>
                <a:cs typeface="Source Sans Pro"/>
              </a:rPr>
              <a:t>странице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«Записаться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10">
                <a:latin typeface="Source Sans Pro"/>
                <a:cs typeface="Source Sans Pro"/>
              </a:rPr>
              <a:t> врачу»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1217597"/>
            <a:ext cx="2918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 раздел </a:t>
            </a:r>
            <a:r>
              <a:rPr dirty="0" sz="1100" spc="-10">
                <a:latin typeface="Source Sans Pro"/>
                <a:cs typeface="Source Sans Pro"/>
              </a:rPr>
              <a:t>«Услуги»</a:t>
            </a:r>
            <a:r>
              <a:rPr dirty="0" sz="1100">
                <a:latin typeface="Source Sans Pro"/>
                <a:cs typeface="Source Sans Pro"/>
              </a:rPr>
              <a:t> или «Моё </a:t>
            </a:r>
            <a:r>
              <a:rPr dirty="0" sz="1100" spc="-10">
                <a:latin typeface="Source Sans Pro"/>
                <a:cs typeface="Source Sans Pro"/>
              </a:rPr>
              <a:t>здоровье»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64997" y="1508048"/>
            <a:ext cx="4413885" cy="4826000"/>
            <a:chOff x="464997" y="1508048"/>
            <a:chExt cx="4413885" cy="482600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997" y="1508048"/>
              <a:ext cx="4413605" cy="20793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994" y="4223880"/>
              <a:ext cx="4392002" cy="2109851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201058"/>
            <a:ext cx="5319395" cy="3359150"/>
            <a:chOff x="8790" y="4201058"/>
            <a:chExt cx="5319395" cy="335915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201058"/>
              <a:ext cx="4413605" cy="212251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1227101"/>
            <a:ext cx="3553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2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«Начать»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3829852"/>
            <a:ext cx="3064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Отметить,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кому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записаться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приём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598256"/>
            <a:ext cx="4413605" cy="212250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461376"/>
            <a:ext cx="5328285" cy="6098540"/>
            <a:chOff x="0" y="1461376"/>
            <a:chExt cx="5328285" cy="609854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461376"/>
              <a:ext cx="4413605" cy="222178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1090225"/>
            <a:ext cx="3950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регион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Ханты-Мансийский </a:t>
            </a:r>
            <a:r>
              <a:rPr dirty="0" sz="1100">
                <a:latin typeface="Source Sans Pro"/>
                <a:cs typeface="Source Sans Pro"/>
              </a:rPr>
              <a:t>автономный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округ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Югра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3993779"/>
            <a:ext cx="44234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медицинское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учреждение,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отделение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из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появившегося списка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337939"/>
            <a:ext cx="4413605" cy="2122500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203014"/>
            <a:ext cx="5319395" cy="3357245"/>
            <a:chOff x="8790" y="4203014"/>
            <a:chExt cx="5319395" cy="335724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203014"/>
              <a:ext cx="4413605" cy="21205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962656"/>
            <a:ext cx="444627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специальность,</a:t>
            </a:r>
            <a:r>
              <a:rPr dirty="0" sz="1100" spc="-10">
                <a:latin typeface="Source Sans Pro"/>
                <a:cs typeface="Source Sans Pro"/>
              </a:rPr>
              <a:t> врача-</a:t>
            </a:r>
            <a:r>
              <a:rPr dirty="0" sz="1100">
                <a:latin typeface="Source Sans Pro"/>
                <a:cs typeface="Source Sans Pro"/>
              </a:rPr>
              <a:t>специалиста,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дату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время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приема.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На-</a:t>
            </a:r>
            <a:r>
              <a:rPr dirty="0" sz="1100">
                <a:latin typeface="Source Sans Pro"/>
                <a:cs typeface="Source Sans Pro"/>
              </a:rPr>
              <a:t> жать</a:t>
            </a:r>
            <a:r>
              <a:rPr dirty="0" sz="1100" spc="-10">
                <a:latin typeface="Source Sans Pro"/>
                <a:cs typeface="Source Sans Pro"/>
              </a:rPr>
              <a:t> «Записаться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врачу»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списке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отображаются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врачи-специалисты, </a:t>
            </a:r>
            <a:r>
              <a:rPr dirty="0" sz="1100">
                <a:latin typeface="Source Sans Pro"/>
                <a:cs typeface="Source Sans Pro"/>
              </a:rPr>
              <a:t>имеющие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свободное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расписание</a:t>
            </a:r>
            <a:r>
              <a:rPr dirty="0" sz="1100" spc="-10">
                <a:latin typeface="Source Sans Pro"/>
                <a:cs typeface="Source Sans Pro"/>
              </a:rPr>
              <a:t> (талоны).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3829858"/>
            <a:ext cx="33350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</a:t>
            </a:r>
            <a:r>
              <a:rPr dirty="0" sz="1100">
                <a:latin typeface="Source Sans Pro"/>
                <a:cs typeface="Source Sans Pro"/>
              </a:rPr>
              <a:t> с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 совершенной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598256"/>
            <a:ext cx="4413605" cy="212250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11" y="447856"/>
            <a:ext cx="4446905" cy="1292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Source Sans Pro SemiBold"/>
                <a:cs typeface="Source Sans Pro SemiBold"/>
              </a:rPr>
              <a:t>Чтобы</a:t>
            </a:r>
            <a:r>
              <a:rPr dirty="0" sz="1100" spc="12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записаться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на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приём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к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врачу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через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мобильное</a:t>
            </a:r>
            <a:r>
              <a:rPr dirty="0" sz="1100" spc="130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приложение</a:t>
            </a:r>
            <a:endParaRPr sz="110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Source Sans Pro SemiBold"/>
                <a:cs typeface="Source Sans Pro SemiBold"/>
              </a:rPr>
              <a:t>«Госуслуги»,</a:t>
            </a:r>
            <a:r>
              <a:rPr dirty="0" sz="1100" spc="-3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нужно:</a:t>
            </a:r>
            <a:endParaRPr sz="11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Source Sans Pro SemiBold"/>
              <a:cs typeface="Source Sans Pro SemiBold"/>
            </a:endParaRPr>
          </a:p>
          <a:p>
            <a:pPr marL="1626235" marR="8128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мобильного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прило- </a:t>
            </a:r>
            <a:r>
              <a:rPr dirty="0" sz="1100">
                <a:latin typeface="Source Sans Pro"/>
                <a:cs typeface="Source Sans Pro"/>
              </a:rPr>
              <a:t>жения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«Госуслуги»,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учетной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зарегистрироваться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(регистрация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44691" y="1053007"/>
            <a:ext cx="877569" cy="5986780"/>
            <a:chOff x="944691" y="1053007"/>
            <a:chExt cx="877569" cy="598678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4" y="1053007"/>
              <a:ext cx="875576" cy="19164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036" y="3087005"/>
              <a:ext cx="875930" cy="19162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91" y="5121008"/>
              <a:ext cx="877288" cy="191875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058200" y="3077655"/>
            <a:ext cx="27705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r>
              <a:rPr dirty="0" sz="1100">
                <a:latin typeface="Source Sans Pro"/>
                <a:cs typeface="Source Sans Pro"/>
              </a:rPr>
              <a:t> с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использовани- </a:t>
            </a:r>
            <a:r>
              <a:rPr dirty="0" sz="1100">
                <a:latin typeface="Source Sans Pro"/>
                <a:cs typeface="Source Sans Pro"/>
              </a:rPr>
              <a:t>ем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аутен- </a:t>
            </a:r>
            <a:r>
              <a:rPr dirty="0" sz="1100">
                <a:latin typeface="Source Sans Pro"/>
                <a:cs typeface="Source Sans Pro"/>
              </a:rPr>
              <a:t>тификации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2058200" y="5111656"/>
            <a:ext cx="165988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«Услуги»</a:t>
            </a:r>
            <a:endParaRPr sz="11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050399" y="759431"/>
            <a:ext cx="21069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«Моё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здоровье»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938" y="768781"/>
            <a:ext cx="876231" cy="195445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50399" y="2793429"/>
            <a:ext cx="26314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услугу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«Запись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врачу»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182" y="2802788"/>
            <a:ext cx="874986" cy="191827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050399" y="4827430"/>
            <a:ext cx="25107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2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нажать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5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«Начать»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236" y="4836778"/>
            <a:ext cx="875920" cy="191628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8781"/>
            <a:ext cx="5328285" cy="6790690"/>
            <a:chOff x="0" y="768781"/>
            <a:chExt cx="5328285" cy="679069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999" y="768781"/>
              <a:ext cx="987596" cy="195445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050399" y="759431"/>
            <a:ext cx="26454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Отметить,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кому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записаться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приём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50399" y="2793429"/>
            <a:ext cx="26752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 регион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Ханты-Мансийский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авто- </a:t>
            </a:r>
            <a:r>
              <a:rPr dirty="0" sz="1100">
                <a:latin typeface="Source Sans Pro"/>
                <a:cs typeface="Source Sans Pro"/>
              </a:rPr>
              <a:t>номный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округ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Югра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36993" y="2802778"/>
            <a:ext cx="977265" cy="4046854"/>
            <a:chOff x="836993" y="2802778"/>
            <a:chExt cx="977265" cy="4046854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602" y="2802778"/>
              <a:ext cx="875566" cy="191640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993" y="4836782"/>
              <a:ext cx="963079" cy="201222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050399" y="4827430"/>
            <a:ext cx="27127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медицинское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учреждение,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отделе- </a:t>
            </a:r>
            <a:r>
              <a:rPr dirty="0" sz="1100">
                <a:latin typeface="Source Sans Pro"/>
                <a:cs typeface="Source Sans Pro"/>
              </a:rPr>
              <a:t>ние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из</a:t>
            </a:r>
            <a:r>
              <a:rPr dirty="0" sz="1100" spc="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появившегося</a:t>
            </a:r>
            <a:r>
              <a:rPr dirty="0" sz="1100" spc="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списка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4500" y="3096569"/>
            <a:ext cx="443928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ource Sans Pro"/>
                <a:cs typeface="Source Sans Pro"/>
              </a:rPr>
              <a:t>Медицинская</a:t>
            </a:r>
            <a:r>
              <a:rPr dirty="0" sz="1400" spc="300">
                <a:latin typeface="Source Sans Pro"/>
                <a:cs typeface="Source Sans Pro"/>
              </a:rPr>
              <a:t>  </a:t>
            </a:r>
            <a:r>
              <a:rPr dirty="0" sz="1400">
                <a:latin typeface="Source Sans Pro"/>
                <a:cs typeface="Source Sans Pro"/>
              </a:rPr>
              <a:t>помощь</a:t>
            </a:r>
            <a:r>
              <a:rPr dirty="0" sz="1400" spc="300">
                <a:latin typeface="Source Sans Pro"/>
                <a:cs typeface="Source Sans Pro"/>
              </a:rPr>
              <a:t>  </a:t>
            </a:r>
            <a:r>
              <a:rPr dirty="0" sz="1400">
                <a:latin typeface="Source Sans Pro"/>
                <a:cs typeface="Source Sans Pro"/>
              </a:rPr>
              <a:t>жителям</a:t>
            </a:r>
            <a:r>
              <a:rPr dirty="0" sz="1400" spc="300">
                <a:latin typeface="Source Sans Pro"/>
                <a:cs typeface="Source Sans Pro"/>
              </a:rPr>
              <a:t>  </a:t>
            </a:r>
            <a:r>
              <a:rPr dirty="0" sz="1400">
                <a:latin typeface="Source Sans Pro"/>
                <a:cs typeface="Source Sans Pro"/>
              </a:rPr>
              <a:t>Югры</a:t>
            </a:r>
            <a:r>
              <a:rPr dirty="0" sz="1400" spc="300">
                <a:latin typeface="Source Sans Pro"/>
                <a:cs typeface="Source Sans Pro"/>
              </a:rPr>
              <a:t>  </a:t>
            </a:r>
            <a:r>
              <a:rPr dirty="0" sz="1400" spc="-10">
                <a:latin typeface="Source Sans Pro"/>
                <a:cs typeface="Source Sans Pro"/>
              </a:rPr>
              <a:t>оказывается </a:t>
            </a:r>
            <a:r>
              <a:rPr dirty="0" sz="1400">
                <a:latin typeface="Source Sans Pro"/>
                <a:cs typeface="Source Sans Pro"/>
              </a:rPr>
              <a:t>по</a:t>
            </a:r>
            <a:r>
              <a:rPr dirty="0" sz="1400" spc="-1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месту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жительства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—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поликлинике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или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на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дому.</a:t>
            </a:r>
            <a:endParaRPr sz="1400">
              <a:latin typeface="Source Sans Pro"/>
              <a:cs typeface="Source Sans Pro"/>
            </a:endParaRPr>
          </a:p>
          <a:p>
            <a:pPr algn="just" marL="12700" marR="5080">
              <a:lnSpc>
                <a:spcPct val="100000"/>
              </a:lnSpc>
              <a:spcBef>
                <a:spcPts val="1680"/>
              </a:spcBef>
            </a:pPr>
            <a:r>
              <a:rPr dirty="0" sz="1400">
                <a:latin typeface="Source Sans Pro"/>
                <a:cs typeface="Source Sans Pro"/>
              </a:rPr>
              <a:t>Для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записи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на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прием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к</a:t>
            </a:r>
            <a:r>
              <a:rPr dirty="0" sz="1400" spc="26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врачу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Вам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потребуется</a:t>
            </a:r>
            <a:r>
              <a:rPr dirty="0" sz="1400" spc="254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номер </a:t>
            </a:r>
            <a:r>
              <a:rPr dirty="0" sz="1400">
                <a:latin typeface="Source Sans Pro"/>
                <a:cs typeface="Source Sans Pro"/>
              </a:rPr>
              <a:t>полиса</a:t>
            </a:r>
            <a:r>
              <a:rPr dirty="0" sz="1400" spc="5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ОМС</a:t>
            </a:r>
            <a:r>
              <a:rPr dirty="0" sz="1400" spc="6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и</a:t>
            </a:r>
            <a:r>
              <a:rPr dirty="0" sz="1400" spc="6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прикрепление</a:t>
            </a:r>
            <a:r>
              <a:rPr dirty="0" sz="1400" spc="6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к</a:t>
            </a:r>
            <a:r>
              <a:rPr dirty="0" sz="1400" spc="6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поликлинике,</a:t>
            </a:r>
            <a:r>
              <a:rPr dirty="0" sz="1400" spc="6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</a:t>
            </a:r>
            <a:r>
              <a:rPr dirty="0" sz="1400" spc="60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которую </a:t>
            </a:r>
            <a:r>
              <a:rPr dirty="0" sz="1400">
                <a:latin typeface="Source Sans Pro"/>
                <a:cs typeface="Source Sans Pro"/>
              </a:rPr>
              <a:t>хотите</a:t>
            </a:r>
            <a:r>
              <a:rPr dirty="0" sz="1400" spc="-70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записаться.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050399" y="759431"/>
            <a:ext cx="279527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специальность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врача,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дату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вре-</a:t>
            </a:r>
            <a:r>
              <a:rPr dirty="0" sz="1100">
                <a:latin typeface="Source Sans Pro"/>
                <a:cs typeface="Source Sans Pro"/>
              </a:rPr>
              <a:t> мя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приема.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 </a:t>
            </a:r>
            <a:r>
              <a:rPr dirty="0" sz="1100" spc="-10">
                <a:latin typeface="Source Sans Pro"/>
                <a:cs typeface="Source Sans Pro"/>
              </a:rPr>
              <a:t>«Записаться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 </a:t>
            </a:r>
            <a:r>
              <a:rPr dirty="0" sz="1100" spc="-10">
                <a:latin typeface="Source Sans Pro"/>
                <a:cs typeface="Source Sans Pro"/>
              </a:rPr>
              <a:t>врачу»</a:t>
            </a:r>
            <a:endParaRPr sz="11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(в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списке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отображаются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врачи-специалисты, </a:t>
            </a:r>
            <a:r>
              <a:rPr dirty="0" sz="1100">
                <a:latin typeface="Source Sans Pro"/>
                <a:cs typeface="Source Sans Pro"/>
              </a:rPr>
              <a:t>имеющие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свободное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расписание</a:t>
            </a:r>
            <a:r>
              <a:rPr dirty="0" sz="1100" spc="-10">
                <a:latin typeface="Source Sans Pro"/>
                <a:cs typeface="Source Sans Pro"/>
              </a:rPr>
              <a:t> (талоны)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682" y="768781"/>
            <a:ext cx="875487" cy="190921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50399" y="2793429"/>
            <a:ext cx="26847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совершен- </a:t>
            </a:r>
            <a:r>
              <a:rPr dirty="0" sz="1100">
                <a:latin typeface="Source Sans Pro"/>
                <a:cs typeface="Source Sans Pro"/>
              </a:rPr>
              <a:t>ной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002" y="2802775"/>
            <a:ext cx="959167" cy="203184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10299" y="5265570"/>
            <a:ext cx="3573779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ource Sans Pro"/>
                <a:cs typeface="Source Sans Pro"/>
              </a:rPr>
              <a:t>Отсутствие</a:t>
            </a:r>
            <a:r>
              <a:rPr dirty="0" sz="1400" spc="20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медучреждения</a:t>
            </a:r>
            <a:r>
              <a:rPr dirty="0" sz="1400" spc="20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или</a:t>
            </a:r>
            <a:r>
              <a:rPr dirty="0" sz="1400" spc="200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расписания </a:t>
            </a:r>
            <a:r>
              <a:rPr dirty="0" sz="1400">
                <a:latin typeface="Source Sans Pro"/>
                <a:cs typeface="Source Sans Pro"/>
              </a:rPr>
              <a:t>приема</a:t>
            </a:r>
            <a:r>
              <a:rPr dirty="0" sz="1400" spc="9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нужных</a:t>
            </a:r>
            <a:r>
              <a:rPr dirty="0" sz="1400" spc="10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врачей</a:t>
            </a:r>
            <a:r>
              <a:rPr dirty="0" sz="1400" spc="10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может</a:t>
            </a:r>
            <a:r>
              <a:rPr dirty="0" sz="1400" spc="10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быть</a:t>
            </a:r>
            <a:r>
              <a:rPr dirty="0" sz="1400" spc="100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вызвано </a:t>
            </a:r>
            <a:r>
              <a:rPr dirty="0" sz="1400">
                <a:latin typeface="Source Sans Pro"/>
                <a:cs typeface="Source Sans Pro"/>
              </a:rPr>
              <a:t>тем,</a:t>
            </a:r>
            <a:r>
              <a:rPr dirty="0" sz="1400" spc="2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что</a:t>
            </a:r>
            <a:r>
              <a:rPr dirty="0" sz="1400" spc="2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</a:t>
            </a:r>
            <a:r>
              <a:rPr dirty="0" sz="1400" spc="2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момент</a:t>
            </a:r>
            <a:r>
              <a:rPr dirty="0" sz="1400" spc="2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обращения</a:t>
            </a:r>
            <a:r>
              <a:rPr dirty="0" sz="1400" spc="2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на</a:t>
            </a:r>
            <a:r>
              <a:rPr dirty="0" sz="1400" spc="25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конкретную </a:t>
            </a:r>
            <a:r>
              <a:rPr dirty="0" sz="1400">
                <a:latin typeface="Source Sans Pro"/>
                <a:cs typeface="Source Sans Pro"/>
              </a:rPr>
              <a:t>дату</a:t>
            </a:r>
            <a:r>
              <a:rPr dirty="0" sz="1400" spc="-1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и</a:t>
            </a:r>
            <a:r>
              <a:rPr dirty="0" sz="1400" spc="-1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время</a:t>
            </a:r>
            <a:r>
              <a:rPr dirty="0" sz="1400" spc="-1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свободных</a:t>
            </a:r>
            <a:r>
              <a:rPr dirty="0" sz="1400" spc="-1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талонов</a:t>
            </a:r>
            <a:r>
              <a:rPr dirty="0" sz="1400" spc="-1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уже</a:t>
            </a:r>
            <a:r>
              <a:rPr dirty="0" sz="1400" spc="-15">
                <a:latin typeface="Source Sans Pro"/>
                <a:cs typeface="Source Sans Pro"/>
              </a:rPr>
              <a:t> </a:t>
            </a:r>
            <a:r>
              <a:rPr dirty="0" sz="1400" spc="-20">
                <a:latin typeface="Source Sans Pro"/>
                <a:cs typeface="Source Sans Pro"/>
              </a:rPr>
              <a:t>нет.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1530" y="5159278"/>
            <a:ext cx="1936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005EAA"/>
                </a:solidFill>
                <a:latin typeface="Palatino Linotype"/>
                <a:cs typeface="Palatino Linotype"/>
              </a:rPr>
              <a:t>!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97706" y="5286711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43" y="599300"/>
                </a:moveTo>
                <a:lnTo>
                  <a:pt x="348248" y="595378"/>
                </a:lnTo>
                <a:lnTo>
                  <a:pt x="394356" y="584023"/>
                </a:lnTo>
                <a:lnTo>
                  <a:pt x="437349" y="565852"/>
                </a:lnTo>
                <a:lnTo>
                  <a:pt x="476611" y="541483"/>
                </a:lnTo>
                <a:lnTo>
                  <a:pt x="511525" y="511532"/>
                </a:lnTo>
                <a:lnTo>
                  <a:pt x="541475" y="476616"/>
                </a:lnTo>
                <a:lnTo>
                  <a:pt x="565842" y="437352"/>
                </a:lnTo>
                <a:lnTo>
                  <a:pt x="584012" y="394357"/>
                </a:lnTo>
                <a:lnTo>
                  <a:pt x="595365" y="348249"/>
                </a:lnTo>
                <a:lnTo>
                  <a:pt x="599287" y="299643"/>
                </a:lnTo>
                <a:lnTo>
                  <a:pt x="595365" y="251041"/>
                </a:lnTo>
                <a:lnTo>
                  <a:pt x="584012" y="204936"/>
                </a:lnTo>
                <a:lnTo>
                  <a:pt x="565842" y="161943"/>
                </a:lnTo>
                <a:lnTo>
                  <a:pt x="541475" y="122681"/>
                </a:lnTo>
                <a:lnTo>
                  <a:pt x="511525" y="87766"/>
                </a:lnTo>
                <a:lnTo>
                  <a:pt x="476611" y="57816"/>
                </a:lnTo>
                <a:lnTo>
                  <a:pt x="437349" y="33447"/>
                </a:lnTo>
                <a:lnTo>
                  <a:pt x="394356" y="15276"/>
                </a:lnTo>
                <a:lnTo>
                  <a:pt x="348248" y="3922"/>
                </a:lnTo>
                <a:lnTo>
                  <a:pt x="299643" y="0"/>
                </a:lnTo>
                <a:lnTo>
                  <a:pt x="251038" y="3922"/>
                </a:lnTo>
                <a:lnTo>
                  <a:pt x="204931" y="15276"/>
                </a:lnTo>
                <a:lnTo>
                  <a:pt x="161938" y="33447"/>
                </a:lnTo>
                <a:lnTo>
                  <a:pt x="122675" y="57816"/>
                </a:lnTo>
                <a:lnTo>
                  <a:pt x="87761" y="87766"/>
                </a:lnTo>
                <a:lnTo>
                  <a:pt x="57812" y="122681"/>
                </a:lnTo>
                <a:lnTo>
                  <a:pt x="33444" y="161943"/>
                </a:lnTo>
                <a:lnTo>
                  <a:pt x="15275" y="204936"/>
                </a:lnTo>
                <a:lnTo>
                  <a:pt x="3921" y="251041"/>
                </a:lnTo>
                <a:lnTo>
                  <a:pt x="0" y="299643"/>
                </a:lnTo>
                <a:lnTo>
                  <a:pt x="3921" y="348249"/>
                </a:lnTo>
                <a:lnTo>
                  <a:pt x="15275" y="394357"/>
                </a:lnTo>
                <a:lnTo>
                  <a:pt x="33444" y="437352"/>
                </a:lnTo>
                <a:lnTo>
                  <a:pt x="57812" y="476616"/>
                </a:lnTo>
                <a:lnTo>
                  <a:pt x="87761" y="511532"/>
                </a:lnTo>
                <a:lnTo>
                  <a:pt x="122675" y="541483"/>
                </a:lnTo>
                <a:lnTo>
                  <a:pt x="161938" y="565852"/>
                </a:lnTo>
                <a:lnTo>
                  <a:pt x="204931" y="584023"/>
                </a:lnTo>
                <a:lnTo>
                  <a:pt x="251038" y="595378"/>
                </a:lnTo>
                <a:lnTo>
                  <a:pt x="299643" y="599300"/>
                </a:lnTo>
                <a:close/>
              </a:path>
            </a:pathLst>
          </a:custGeom>
          <a:ln w="25400">
            <a:solidFill>
              <a:srgbClr val="538C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097005"/>
            <a:ext cx="5328285" cy="5462905"/>
            <a:chOff x="0" y="2097005"/>
            <a:chExt cx="5328285" cy="5462905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097005"/>
              <a:ext cx="4071239" cy="212431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49379"/>
            <a:ext cx="4439285" cy="158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4330">
              <a:lnSpc>
                <a:spcPct val="100000"/>
              </a:lnSpc>
              <a:spcBef>
                <a:spcPts val="100"/>
              </a:spcBef>
              <a:tabLst>
                <a:tab pos="3209925" algn="l"/>
              </a:tabLst>
            </a:pPr>
            <a:r>
              <a:rPr dirty="0" sz="1600" b="1">
                <a:latin typeface="Source Sans Pro"/>
                <a:cs typeface="Source Sans Pro"/>
              </a:rPr>
              <a:t>Что</a:t>
            </a:r>
            <a:r>
              <a:rPr dirty="0" sz="1600" spc="-15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делать,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если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не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получилось</a:t>
            </a:r>
            <a:r>
              <a:rPr dirty="0" sz="1600" spc="-10" b="1">
                <a:latin typeface="Source Sans Pro"/>
                <a:cs typeface="Source Sans Pro"/>
              </a:rPr>
              <a:t> записаться </a:t>
            </a: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на прием к </a:t>
            </a:r>
            <a:r>
              <a:rPr dirty="0" u="sng" sz="1600" spc="-1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врачу</a:t>
            </a: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	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200" b="1">
                <a:latin typeface="Source Sans Pro"/>
                <a:cs typeface="Source Sans Pro"/>
              </a:rPr>
              <a:t>Дополнительные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способы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записи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прием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к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врачу</a:t>
            </a:r>
            <a:endParaRPr sz="1200">
              <a:latin typeface="Source Sans Pro"/>
              <a:cs typeface="Source Sans Pro"/>
            </a:endParaRPr>
          </a:p>
          <a:p>
            <a:pPr marL="120650">
              <a:lnSpc>
                <a:spcPct val="100000"/>
              </a:lnSpc>
              <a:spcBef>
                <a:spcPts val="894"/>
              </a:spcBef>
            </a:pPr>
            <a:r>
              <a:rPr dirty="0" sz="1100" b="1">
                <a:latin typeface="Source Sans Pro SemiBold"/>
                <a:cs typeface="Source Sans Pro SemiBold"/>
              </a:rPr>
              <a:t>1</a:t>
            </a:r>
            <a:r>
              <a:rPr dirty="0" sz="1100" spc="-3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способ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-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Оставить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заявку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электронном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листе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ожидания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сервисе</a:t>
            </a:r>
            <a:endParaRPr sz="110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Source Sans Pro SemiBold"/>
                <a:cs typeface="Source Sans Pro SemiBold"/>
              </a:rPr>
              <a:t>«Электронная </a:t>
            </a:r>
            <a:r>
              <a:rPr dirty="0" sz="1100" spc="-10" b="1">
                <a:latin typeface="Source Sans Pro SemiBold"/>
                <a:cs typeface="Source Sans Pro SemiBold"/>
              </a:rPr>
              <a:t>регистратура</a:t>
            </a:r>
            <a:r>
              <a:rPr dirty="0" sz="1100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Югры».</a:t>
            </a:r>
            <a:endParaRPr sz="110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100">
                <a:latin typeface="Source Sans Pro"/>
                <a:cs typeface="Source Sans Pro"/>
              </a:rPr>
              <a:t>1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Вход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4346656"/>
            <a:ext cx="43434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2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 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Авторизация </a:t>
            </a:r>
            <a:r>
              <a:rPr dirty="0" sz="1100" spc="-10">
                <a:latin typeface="Source Sans Pro"/>
                <a:cs typeface="Source Sans Pro"/>
              </a:rPr>
              <a:t>пользователя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 использованием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 </a:t>
            </a:r>
            <a:r>
              <a:rPr dirty="0" sz="1100" spc="-10">
                <a:latin typeface="Source Sans Pro"/>
                <a:cs typeface="Source Sans Pro"/>
              </a:rPr>
              <a:t>системы идентификации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905908"/>
            <a:ext cx="4071239" cy="2196896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221010"/>
            <a:ext cx="5319395" cy="3339465"/>
            <a:chOff x="8790" y="4221010"/>
            <a:chExt cx="5319395" cy="333946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221010"/>
              <a:ext cx="4071239" cy="214902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1132756"/>
            <a:ext cx="30841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3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услугу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«Запись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10">
                <a:latin typeface="Source Sans Pro"/>
                <a:cs typeface="Source Sans Pro"/>
              </a:rPr>
              <a:t> врачу»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395497"/>
            <a:ext cx="4071239" cy="21864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3959656"/>
            <a:ext cx="273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4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медицинскую</a:t>
            </a:r>
            <a:r>
              <a:rPr dirty="0" sz="1100" spc="-10">
                <a:latin typeface="Source Sans Pro"/>
                <a:cs typeface="Source Sans Pro"/>
              </a:rPr>
              <a:t> организацию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716545"/>
            <a:ext cx="5328285" cy="5843270"/>
            <a:chOff x="0" y="1716545"/>
            <a:chExt cx="5328285" cy="584327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716545"/>
              <a:ext cx="4071239" cy="21239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3931945"/>
              <a:ext cx="4071239" cy="214076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44500" y="1421807"/>
            <a:ext cx="2918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5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отделение/филиал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3868204"/>
            <a:ext cx="5319395" cy="3691890"/>
            <a:chOff x="8790" y="3868204"/>
            <a:chExt cx="5319395" cy="369189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868204"/>
              <a:ext cx="4071239" cy="215004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7856"/>
            <a:ext cx="438023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6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специальность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случае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отсутствия, </a:t>
            </a:r>
            <a:r>
              <a:rPr dirty="0" sz="1100">
                <a:latin typeface="Source Sans Pro"/>
                <a:cs typeface="Source Sans Pro"/>
              </a:rPr>
              <a:t>свободного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расписания,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«Добавить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50">
                <a:latin typeface="Source Sans Pro"/>
                <a:cs typeface="Source Sans Pro"/>
              </a:rPr>
              <a:t>в</a:t>
            </a:r>
            <a:r>
              <a:rPr dirty="0" sz="1100">
                <a:latin typeface="Source Sans Pro"/>
                <a:cs typeface="Source Sans Pro"/>
              </a:rPr>
              <a:t> лист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ожидания»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032306"/>
            <a:ext cx="4071239" cy="214608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3417856"/>
            <a:ext cx="43338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7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После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включения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лист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ожидания,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экране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выводиться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уве-</a:t>
            </a:r>
            <a:r>
              <a:rPr dirty="0" sz="1100" spc="-10">
                <a:latin typeface="Source Sans Pro"/>
                <a:cs typeface="Source Sans Pro"/>
              </a:rPr>
              <a:t> домление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6254671"/>
            <a:ext cx="44392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ource Sans Pro"/>
                <a:cs typeface="Source Sans Pro"/>
              </a:rPr>
              <a:t>В</a:t>
            </a:r>
            <a:r>
              <a:rPr dirty="0" sz="1400" spc="22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течение</a:t>
            </a:r>
            <a:r>
              <a:rPr dirty="0" sz="1400" spc="229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суток</a:t>
            </a:r>
            <a:r>
              <a:rPr dirty="0" sz="1400" spc="229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сотрудник</a:t>
            </a:r>
            <a:r>
              <a:rPr dirty="0" sz="1400" spc="229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медицинской</a:t>
            </a:r>
            <a:r>
              <a:rPr dirty="0" sz="1400" spc="229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организации свяжется </a:t>
            </a:r>
            <a:r>
              <a:rPr dirty="0" sz="1400">
                <a:latin typeface="Source Sans Pro"/>
                <a:cs typeface="Source Sans Pro"/>
              </a:rPr>
              <a:t>с</a:t>
            </a:r>
            <a:r>
              <a:rPr dirty="0" sz="1400" spc="-1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Вами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и</a:t>
            </a:r>
            <a:r>
              <a:rPr dirty="0" sz="1400" spc="-10">
                <a:latin typeface="Source Sans Pro"/>
                <a:cs typeface="Source Sans Pro"/>
              </a:rPr>
              <a:t> согласует </a:t>
            </a:r>
            <a:r>
              <a:rPr dirty="0" sz="1400">
                <a:latin typeface="Source Sans Pro"/>
                <a:cs typeface="Source Sans Pro"/>
              </a:rPr>
              <a:t>дату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и</a:t>
            </a:r>
            <a:r>
              <a:rPr dirty="0" sz="1400" spc="-10">
                <a:latin typeface="Source Sans Pro"/>
                <a:cs typeface="Source Sans Pro"/>
              </a:rPr>
              <a:t> </a:t>
            </a:r>
            <a:r>
              <a:rPr dirty="0" sz="1400">
                <a:latin typeface="Source Sans Pro"/>
                <a:cs typeface="Source Sans Pro"/>
              </a:rPr>
              <a:t>время</a:t>
            </a:r>
            <a:r>
              <a:rPr dirty="0" sz="1400" spc="-5">
                <a:latin typeface="Source Sans Pro"/>
                <a:cs typeface="Source Sans Pro"/>
              </a:rPr>
              <a:t> </a:t>
            </a:r>
            <a:r>
              <a:rPr dirty="0" sz="1400" spc="-10">
                <a:latin typeface="Source Sans Pro"/>
                <a:cs typeface="Source Sans Pro"/>
              </a:rPr>
              <a:t>приема.</a:t>
            </a:r>
            <a:endParaRPr sz="14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199" y="2809805"/>
              <a:ext cx="1047599" cy="104759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465" y="447856"/>
            <a:ext cx="4439285" cy="2093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07950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306705" algn="l"/>
              </a:tabLst>
            </a:pPr>
            <a:r>
              <a:rPr dirty="0" sz="1100" b="1">
                <a:latin typeface="Source Sans Pro SemiBold"/>
                <a:cs typeface="Source Sans Pro SemiBold"/>
              </a:rPr>
              <a:t>способ</a:t>
            </a:r>
            <a:r>
              <a:rPr dirty="0" sz="1100" spc="220" b="1">
                <a:latin typeface="Source Sans Pro SemiBold"/>
                <a:cs typeface="Source Sans Pro SemiBold"/>
              </a:rPr>
              <a:t>  </a:t>
            </a:r>
            <a:r>
              <a:rPr dirty="0" sz="1100" b="1">
                <a:latin typeface="Source Sans Pro SemiBold"/>
                <a:cs typeface="Source Sans Pro SemiBold"/>
              </a:rPr>
              <a:t>–</a:t>
            </a:r>
            <a:r>
              <a:rPr dirty="0" sz="1100" spc="225" b="1">
                <a:latin typeface="Source Sans Pro SemiBold"/>
                <a:cs typeface="Source Sans Pro SemiBold"/>
              </a:rPr>
              <a:t>  </a:t>
            </a:r>
            <a:r>
              <a:rPr dirty="0" sz="1100" b="1">
                <a:latin typeface="Source Sans Pro SemiBold"/>
                <a:cs typeface="Source Sans Pro SemiBold"/>
              </a:rPr>
              <a:t>позвонить</a:t>
            </a:r>
            <a:r>
              <a:rPr dirty="0" sz="1100" spc="225" b="1">
                <a:latin typeface="Source Sans Pro SemiBold"/>
                <a:cs typeface="Source Sans Pro SemiBold"/>
              </a:rPr>
              <a:t>  </a:t>
            </a:r>
            <a:r>
              <a:rPr dirty="0" sz="1100" b="1">
                <a:latin typeface="Source Sans Pro SemiBold"/>
                <a:cs typeface="Source Sans Pro SemiBold"/>
              </a:rPr>
              <a:t>по</a:t>
            </a:r>
            <a:r>
              <a:rPr dirty="0" sz="1100" spc="225" b="1">
                <a:latin typeface="Source Sans Pro SemiBold"/>
                <a:cs typeface="Source Sans Pro SemiBold"/>
              </a:rPr>
              <a:t>  </a:t>
            </a:r>
            <a:r>
              <a:rPr dirty="0" sz="1100" b="1">
                <a:latin typeface="Source Sans Pro SemiBold"/>
                <a:cs typeface="Source Sans Pro SemiBold"/>
              </a:rPr>
              <a:t>номеру</a:t>
            </a:r>
            <a:r>
              <a:rPr dirty="0" sz="1100" spc="225" b="1">
                <a:latin typeface="Source Sans Pro SemiBold"/>
                <a:cs typeface="Source Sans Pro SemiBold"/>
              </a:rPr>
              <a:t>  </a:t>
            </a:r>
            <a:r>
              <a:rPr dirty="0" sz="1100" b="1">
                <a:latin typeface="Source Sans Pro SemiBold"/>
                <a:cs typeface="Source Sans Pro SemiBold"/>
              </a:rPr>
              <a:t>телефона</a:t>
            </a:r>
            <a:r>
              <a:rPr dirty="0" sz="1100" spc="225" b="1">
                <a:latin typeface="Source Sans Pro SemiBold"/>
                <a:cs typeface="Source Sans Pro SemiBold"/>
              </a:rPr>
              <a:t>  </a:t>
            </a:r>
            <a:r>
              <a:rPr dirty="0" sz="1100" spc="-20" b="1">
                <a:latin typeface="Source Sans Pro SemiBold"/>
                <a:cs typeface="Source Sans Pro SemiBold"/>
              </a:rPr>
              <a:t>контакт-</a:t>
            </a:r>
            <a:r>
              <a:rPr dirty="0" sz="1100" spc="-10" b="1">
                <a:latin typeface="Source Sans Pro SemiBold"/>
                <a:cs typeface="Source Sans Pro SemiBold"/>
              </a:rPr>
              <a:t>центра/ </a:t>
            </a:r>
            <a:r>
              <a:rPr dirty="0" sz="1100" b="1">
                <a:latin typeface="Source Sans Pro SemiBold"/>
                <a:cs typeface="Source Sans Pro SemiBold"/>
              </a:rPr>
              <a:t>регистратуры</a:t>
            </a:r>
            <a:r>
              <a:rPr dirty="0" sz="1100" spc="409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медицинской</a:t>
            </a:r>
            <a:r>
              <a:rPr dirty="0" sz="1100" spc="4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организации.</a:t>
            </a:r>
            <a:r>
              <a:rPr dirty="0" sz="1100" spc="42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Информация</a:t>
            </a:r>
            <a:r>
              <a:rPr dirty="0" sz="1100" spc="4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о</a:t>
            </a:r>
            <a:r>
              <a:rPr dirty="0" sz="1100" spc="42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режиме работыразмещенанаофициальныхсайтахмедицинскихорганизаций.</a:t>
            </a:r>
            <a:endParaRPr sz="110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ource Sans Pro SemiBold"/>
              <a:buAutoNum type="arabicPlain" startAt="2"/>
            </a:pPr>
            <a:endParaRPr sz="1100">
              <a:latin typeface="Source Sans Pro SemiBold"/>
              <a:cs typeface="Source Sans Pro SemiBold"/>
            </a:endParaRPr>
          </a:p>
          <a:p>
            <a:pPr algn="just" marL="12700" marR="5080" indent="107950">
              <a:lnSpc>
                <a:spcPct val="100000"/>
              </a:lnSpc>
              <a:buAutoNum type="arabicPlain" startAt="2"/>
              <a:tabLst>
                <a:tab pos="282575" algn="l"/>
              </a:tabLst>
            </a:pPr>
            <a:r>
              <a:rPr dirty="0" sz="1100" b="1">
                <a:latin typeface="Source Sans Pro SemiBold"/>
                <a:cs typeface="Source Sans Pro SemiBold"/>
              </a:rPr>
              <a:t>способ</a:t>
            </a:r>
            <a:r>
              <a:rPr dirty="0" sz="1100" spc="4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-</a:t>
            </a:r>
            <a:r>
              <a:rPr dirty="0" sz="1100" spc="475" b="1">
                <a:latin typeface="Source Sans Pro SemiBold"/>
                <a:cs typeface="Source Sans Pro SemiBold"/>
              </a:rPr>
              <a:t>   </a:t>
            </a:r>
            <a:r>
              <a:rPr dirty="0" sz="1100" b="1">
                <a:latin typeface="Source Sans Pro SemiBold"/>
                <a:cs typeface="Source Sans Pro SemiBold"/>
              </a:rPr>
              <a:t>позвонить</a:t>
            </a:r>
            <a:r>
              <a:rPr dirty="0" sz="1100" spc="484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по</a:t>
            </a:r>
            <a:r>
              <a:rPr dirty="0" sz="1100" spc="4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номеру</a:t>
            </a:r>
            <a:r>
              <a:rPr dirty="0" sz="1100" spc="4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телефона</a:t>
            </a:r>
            <a:r>
              <a:rPr dirty="0" sz="1100" spc="4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единой</a:t>
            </a:r>
            <a:r>
              <a:rPr dirty="0" sz="1100" spc="480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службы </a:t>
            </a:r>
            <a:r>
              <a:rPr dirty="0" sz="1100" b="1">
                <a:latin typeface="Source Sans Pro SemiBold"/>
                <a:cs typeface="Source Sans Pro SemiBold"/>
              </a:rPr>
              <a:t>помощи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гражданам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«122»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(вызовы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обрабатываются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рабочее</a:t>
            </a:r>
            <a:r>
              <a:rPr dirty="0" sz="1100" spc="7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время </a:t>
            </a:r>
            <a:r>
              <a:rPr dirty="0" sz="1100" b="1">
                <a:latin typeface="Source Sans Pro SemiBold"/>
                <a:cs typeface="Source Sans Pro SemiBold"/>
              </a:rPr>
              <a:t>медицинских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организаций,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информация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о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режиме</a:t>
            </a:r>
            <a:r>
              <a:rPr dirty="0" sz="1100" spc="-10" b="1">
                <a:latin typeface="Source Sans Pro SemiBold"/>
                <a:cs typeface="Source Sans Pro SemiBold"/>
              </a:rPr>
              <a:t> работы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размещена </a:t>
            </a:r>
            <a:r>
              <a:rPr dirty="0" sz="1100" b="1">
                <a:latin typeface="Source Sans Pro SemiBold"/>
                <a:cs typeface="Source Sans Pro SemiBold"/>
              </a:rPr>
              <a:t>на их официальных </a:t>
            </a:r>
            <a:r>
              <a:rPr dirty="0" sz="1100" spc="-10" b="1">
                <a:latin typeface="Source Sans Pro SemiBold"/>
                <a:cs typeface="Source Sans Pro SemiBold"/>
              </a:rPr>
              <a:t>сайтах).</a:t>
            </a:r>
            <a:endParaRPr sz="1100">
              <a:latin typeface="Source Sans Pro SemiBold"/>
              <a:cs typeface="Source Sans Pro SemiBold"/>
            </a:endParaRPr>
          </a:p>
          <a:p>
            <a:pPr algn="just" marL="12700" marR="5080" indent="107950">
              <a:lnSpc>
                <a:spcPct val="100000"/>
              </a:lnSpc>
              <a:spcBef>
                <a:spcPts val="1285"/>
              </a:spcBef>
              <a:buAutoNum type="arabicPlain" startAt="2"/>
              <a:tabLst>
                <a:tab pos="219710" algn="l"/>
              </a:tabLst>
            </a:pPr>
            <a:r>
              <a:rPr dirty="0" sz="1100" b="1">
                <a:latin typeface="Source Sans Pro SemiBold"/>
                <a:cs typeface="Source Sans Pro SemiBold"/>
              </a:rPr>
              <a:t>способ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–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позвонить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по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номеру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телефона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горячей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линии</a:t>
            </a:r>
            <a:r>
              <a:rPr dirty="0" sz="1100" spc="-1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Депздрава </a:t>
            </a:r>
            <a:r>
              <a:rPr dirty="0" sz="1100" b="1">
                <a:latin typeface="Source Sans Pro SemiBold"/>
                <a:cs typeface="Source Sans Pro SemiBold"/>
              </a:rPr>
              <a:t>Югры:</a:t>
            </a:r>
            <a:r>
              <a:rPr dirty="0" sz="1100" spc="40" b="1">
                <a:latin typeface="Source Sans Pro SemiBold"/>
                <a:cs typeface="Source Sans Pro SemiBold"/>
              </a:rPr>
              <a:t> </a:t>
            </a:r>
            <a:r>
              <a:rPr dirty="0" sz="1400" b="1">
                <a:latin typeface="Source Sans Pro SemiBold"/>
                <a:cs typeface="Source Sans Pro SemiBold"/>
              </a:rPr>
              <a:t>8-800-100-86-03</a:t>
            </a:r>
            <a:r>
              <a:rPr dirty="0" sz="14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(вызовы</a:t>
            </a:r>
            <a:r>
              <a:rPr dirty="0" sz="1100" spc="50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обрабатываются</a:t>
            </a:r>
            <a:r>
              <a:rPr dirty="0" sz="1100" spc="5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</a:t>
            </a:r>
            <a:r>
              <a:rPr dirty="0" sz="1100" spc="5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рабочее</a:t>
            </a:r>
            <a:r>
              <a:rPr dirty="0" sz="1100" spc="5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время </a:t>
            </a:r>
            <a:r>
              <a:rPr dirty="0" sz="1100" b="1">
                <a:latin typeface="Source Sans Pro SemiBold"/>
                <a:cs typeface="Source Sans Pro SemiBold"/>
              </a:rPr>
              <a:t>с</a:t>
            </a:r>
            <a:r>
              <a:rPr dirty="0" sz="1100" spc="-2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понедельника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по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пятницу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08:00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до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20:00,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суббота</a:t>
            </a:r>
            <a:r>
              <a:rPr dirty="0" sz="1100" spc="-1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08:00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до</a:t>
            </a:r>
            <a:r>
              <a:rPr dirty="0" sz="1100" spc="-5" b="1">
                <a:latin typeface="Source Sans Pro SemiBold"/>
                <a:cs typeface="Source Sans Pro SemiBold"/>
              </a:rPr>
              <a:t> </a:t>
            </a:r>
            <a:r>
              <a:rPr dirty="0" sz="1100" spc="-10" b="1">
                <a:latin typeface="Source Sans Pro SemiBold"/>
                <a:cs typeface="Source Sans Pro SemiBold"/>
              </a:rPr>
              <a:t>15:00).</a:t>
            </a:r>
            <a:endParaRPr sz="1100">
              <a:latin typeface="Source Sans Pro SemiBold"/>
              <a:cs typeface="Source Sans Pro SemiBold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3810457" y="3893941"/>
            <a:ext cx="1073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Source Sans Pro"/>
                <a:cs typeface="Source Sans Pro"/>
              </a:rPr>
              <a:t>Отсканируйте </a:t>
            </a:r>
            <a:r>
              <a:rPr dirty="0" sz="800" spc="-10">
                <a:latin typeface="Source Sans Pro"/>
                <a:cs typeface="Source Sans Pro"/>
              </a:rPr>
              <a:t>QR-</a:t>
            </a:r>
            <a:r>
              <a:rPr dirty="0" sz="800" spc="-20">
                <a:latin typeface="Source Sans Pro"/>
                <a:cs typeface="Source Sans Pro"/>
              </a:rPr>
              <a:t>код,</a:t>
            </a:r>
            <a:r>
              <a:rPr dirty="0" sz="800" spc="500">
                <a:latin typeface="Source Sans Pro"/>
                <a:cs typeface="Source Sans Pro"/>
              </a:rPr>
              <a:t> </a:t>
            </a:r>
            <a:r>
              <a:rPr dirty="0" sz="800">
                <a:latin typeface="Source Sans Pro"/>
                <a:cs typeface="Source Sans Pro"/>
              </a:rPr>
              <a:t>чтобы </a:t>
            </a:r>
            <a:r>
              <a:rPr dirty="0" sz="800" spc="-10">
                <a:latin typeface="Source Sans Pro"/>
                <a:cs typeface="Source Sans Pro"/>
              </a:rPr>
              <a:t>присоединиться</a:t>
            </a:r>
            <a:r>
              <a:rPr dirty="0" sz="800" spc="500">
                <a:latin typeface="Source Sans Pro"/>
                <a:cs typeface="Source Sans Pro"/>
              </a:rPr>
              <a:t> </a:t>
            </a:r>
            <a:r>
              <a:rPr dirty="0" sz="800">
                <a:latin typeface="Source Sans Pro"/>
                <a:cs typeface="Source Sans Pro"/>
              </a:rPr>
              <a:t>к</a:t>
            </a:r>
            <a:r>
              <a:rPr dirty="0" sz="800" spc="5">
                <a:latin typeface="Source Sans Pro"/>
                <a:cs typeface="Source Sans Pro"/>
              </a:rPr>
              <a:t> </a:t>
            </a:r>
            <a:r>
              <a:rPr dirty="0" sz="800" spc="-10">
                <a:latin typeface="Source Sans Pro"/>
                <a:cs typeface="Source Sans Pro"/>
              </a:rPr>
              <a:t>сообществу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4465" y="2800404"/>
            <a:ext cx="3228340" cy="177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Source Sans Pro SemiBold"/>
                <a:cs typeface="Source Sans Pro SemiBold"/>
              </a:rPr>
              <a:t>5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спо</a:t>
            </a:r>
            <a:r>
              <a:rPr dirty="0" sz="1100" spc="-30" b="1">
                <a:latin typeface="Source Sans Pro SemiBold"/>
                <a:cs typeface="Source Sans Pro SemiBold"/>
              </a:rPr>
              <a:t>с</a:t>
            </a:r>
            <a:r>
              <a:rPr dirty="0" sz="1100" b="1">
                <a:latin typeface="Source Sans Pro SemiBold"/>
                <a:cs typeface="Source Sans Pro SemiBold"/>
              </a:rPr>
              <a:t>об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–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напи</a:t>
            </a:r>
            <a:r>
              <a:rPr dirty="0" sz="1100" spc="-15" b="1">
                <a:latin typeface="Source Sans Pro SemiBold"/>
                <a:cs typeface="Source Sans Pro SemiBold"/>
              </a:rPr>
              <a:t>с</a:t>
            </a:r>
            <a:r>
              <a:rPr dirty="0" sz="1100" spc="-20" b="1">
                <a:latin typeface="Source Sans Pro SemiBold"/>
                <a:cs typeface="Source Sans Pro SemiBold"/>
              </a:rPr>
              <a:t>а</a:t>
            </a:r>
            <a:r>
              <a:rPr dirty="0" sz="1100" b="1">
                <a:latin typeface="Source Sans Pro SemiBold"/>
                <a:cs typeface="Source Sans Pro SemiBold"/>
              </a:rPr>
              <a:t>ть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г</a:t>
            </a:r>
            <a:r>
              <a:rPr dirty="0" sz="1100" spc="-10" b="1">
                <a:latin typeface="Source Sans Pro SemiBold"/>
                <a:cs typeface="Source Sans Pro SemiBold"/>
              </a:rPr>
              <a:t>р</a:t>
            </a:r>
            <a:r>
              <a:rPr dirty="0" sz="1100" b="1">
                <a:latin typeface="Source Sans Pro SemiBold"/>
                <a:cs typeface="Source Sans Pro SemiBold"/>
              </a:rPr>
              <a:t>уппу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spc="-5" b="1">
                <a:latin typeface="Source Sans Pro SemiBold"/>
                <a:cs typeface="Source Sans Pro SemiBold"/>
              </a:rPr>
              <a:t>«Послушайте,</a:t>
            </a:r>
            <a:r>
              <a:rPr dirty="0" sz="1100" spc="-9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до</a:t>
            </a:r>
            <a:r>
              <a:rPr dirty="0" sz="1100" spc="-25" b="1">
                <a:latin typeface="Source Sans Pro SemiBold"/>
                <a:cs typeface="Source Sans Pro SemiBold"/>
              </a:rPr>
              <a:t>к</a:t>
            </a:r>
            <a:r>
              <a:rPr dirty="0" sz="1100" spc="-20" b="1">
                <a:latin typeface="Source Sans Pro SemiBold"/>
                <a:cs typeface="Source Sans Pro SemiBold"/>
              </a:rPr>
              <a:t>т</a:t>
            </a:r>
            <a:r>
              <a:rPr dirty="0" sz="1100" b="1">
                <a:latin typeface="Source Sans Pro SemiBold"/>
                <a:cs typeface="Source Sans Pro SemiBold"/>
              </a:rPr>
              <a:t>ор ХМ</a:t>
            </a:r>
            <a:r>
              <a:rPr dirty="0" sz="1100" spc="-15" b="1">
                <a:latin typeface="Source Sans Pro SemiBold"/>
                <a:cs typeface="Source Sans Pro SemiBold"/>
              </a:rPr>
              <a:t>А</a:t>
            </a:r>
            <a:r>
              <a:rPr dirty="0" sz="1100" b="1">
                <a:latin typeface="Source Sans Pro SemiBold"/>
                <a:cs typeface="Source Sans Pro SemiBold"/>
              </a:rPr>
              <a:t>О-</a:t>
            </a:r>
            <a:r>
              <a:rPr dirty="0" sz="1100" spc="-10" b="1">
                <a:latin typeface="Source Sans Pro SemiBold"/>
                <a:cs typeface="Source Sans Pro SemiBold"/>
              </a:rPr>
              <a:t>Югра»</a:t>
            </a:r>
            <a:r>
              <a:rPr dirty="0" sz="1100" spc="-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</a:t>
            </a:r>
            <a:r>
              <a:rPr dirty="0" sz="1100" spc="-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Вайбере,</a:t>
            </a:r>
            <a:r>
              <a:rPr dirty="0" sz="1100" spc="-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медицинские</a:t>
            </a:r>
            <a:r>
              <a:rPr dirty="0" sz="1100" spc="-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специали</a:t>
            </a:r>
            <a:r>
              <a:rPr dirty="0" sz="1100" spc="-15" b="1">
                <a:latin typeface="Source Sans Pro SemiBold"/>
                <a:cs typeface="Source Sans Pro SemiBold"/>
              </a:rPr>
              <a:t>с</a:t>
            </a:r>
            <a:r>
              <a:rPr dirty="0" sz="1100" b="1">
                <a:latin typeface="Source Sans Pro SemiBold"/>
                <a:cs typeface="Source Sans Pro SemiBold"/>
              </a:rPr>
              <a:t>ты помо</a:t>
            </a:r>
            <a:r>
              <a:rPr dirty="0" sz="1100" spc="-15" b="1">
                <a:latin typeface="Source Sans Pro SemiBold"/>
                <a:cs typeface="Source Sans Pro SemiBold"/>
              </a:rPr>
              <a:t>г</a:t>
            </a:r>
            <a:r>
              <a:rPr dirty="0" sz="1100" b="1">
                <a:latin typeface="Source Sans Pro SemiBold"/>
                <a:cs typeface="Source Sans Pro SemiBold"/>
              </a:rPr>
              <a:t>ут</a:t>
            </a:r>
            <a:r>
              <a:rPr dirty="0" sz="1100" spc="11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Вам</a:t>
            </a:r>
            <a:r>
              <a:rPr dirty="0" sz="1100" spc="11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решить</a:t>
            </a:r>
            <a:r>
              <a:rPr dirty="0" sz="1100" spc="11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вопрос</a:t>
            </a:r>
            <a:r>
              <a:rPr dirty="0" sz="1100" spc="1165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с</a:t>
            </a:r>
            <a:r>
              <a:rPr dirty="0" sz="1100" spc="1160" b="1">
                <a:latin typeface="Source Sans Pro SemiBold"/>
                <a:cs typeface="Source Sans Pro SemiBold"/>
              </a:rPr>
              <a:t> </a:t>
            </a:r>
            <a:r>
              <a:rPr dirty="0" sz="1100" b="1">
                <a:latin typeface="Source Sans Pro SemiBold"/>
                <a:cs typeface="Source Sans Pro SemiBold"/>
              </a:rPr>
              <a:t>запись</a:t>
            </a:r>
            <a:r>
              <a:rPr dirty="0" sz="1100" spc="-15" b="1">
                <a:latin typeface="Source Sans Pro SemiBold"/>
                <a:cs typeface="Source Sans Pro SemiBold"/>
              </a:rPr>
              <a:t>ю</a:t>
            </a:r>
            <a:r>
              <a:rPr dirty="0" sz="1100" b="1">
                <a:latin typeface="Source Sans Pro SemiBold"/>
                <a:cs typeface="Source Sans Pro SemiBold"/>
              </a:rPr>
              <a:t>. Ссыл</a:t>
            </a:r>
            <a:r>
              <a:rPr dirty="0" sz="1100" spc="-15" b="1">
                <a:latin typeface="Source Sans Pro SemiBold"/>
                <a:cs typeface="Source Sans Pro SemiBold"/>
              </a:rPr>
              <a:t>к</a:t>
            </a:r>
            <a:r>
              <a:rPr dirty="0" sz="1100" b="1">
                <a:latin typeface="Source Sans Pro SemiBold"/>
                <a:cs typeface="Source Sans Pro SemiBold"/>
              </a:rPr>
              <a:t>а на г</a:t>
            </a:r>
            <a:r>
              <a:rPr dirty="0" sz="1100" spc="-10" b="1">
                <a:latin typeface="Source Sans Pro SemiBold"/>
                <a:cs typeface="Source Sans Pro SemiBold"/>
              </a:rPr>
              <a:t>р</a:t>
            </a:r>
            <a:r>
              <a:rPr dirty="0" sz="1100" b="1">
                <a:latin typeface="Source Sans Pro SemiBold"/>
                <a:cs typeface="Source Sans Pro SemiBold"/>
              </a:rPr>
              <a:t>уппу: h</a:t>
            </a:r>
            <a:r>
              <a:rPr dirty="0" sz="1100" spc="-25" b="1">
                <a:latin typeface="Source Sans Pro SemiBold"/>
                <a:cs typeface="Source Sans Pro SemiBold"/>
              </a:rPr>
              <a:t>t</a:t>
            </a:r>
            <a:r>
              <a:rPr dirty="0" sz="1100" b="1">
                <a:latin typeface="Source Sans Pro SemiBold"/>
                <a:cs typeface="Source Sans Pro SemiBold"/>
              </a:rPr>
              <a:t>t</a:t>
            </a:r>
            <a:r>
              <a:rPr dirty="0" sz="1100" spc="-5" b="1">
                <a:latin typeface="Source Sans Pro SemiBold"/>
                <a:cs typeface="Source Sans Pro SemiBold"/>
              </a:rPr>
              <a:t>p</a:t>
            </a:r>
            <a:r>
              <a:rPr dirty="0" sz="1100" b="1">
                <a:latin typeface="Source Sans Pro SemiBold"/>
                <a:cs typeface="Source Sans Pro SemiBold"/>
              </a:rPr>
              <a:t>s:/</a:t>
            </a:r>
            <a:r>
              <a:rPr dirty="0" sz="1100" spc="-30" b="1">
                <a:latin typeface="Source Sans Pro SemiBold"/>
                <a:cs typeface="Source Sans Pro SemiBold"/>
              </a:rPr>
              <a:t>/</a:t>
            </a:r>
            <a:r>
              <a:rPr dirty="0" sz="1100" b="1">
                <a:latin typeface="Source Sans Pro SemiBold"/>
                <a:cs typeface="Source Sans Pro SemiBold"/>
              </a:rPr>
              <a:t>clc</a:t>
            </a:r>
            <a:r>
              <a:rPr dirty="0" sz="1100" spc="5" b="1">
                <a:latin typeface="Source Sans Pro SemiBold"/>
                <a:cs typeface="Source Sans Pro SemiBold"/>
              </a:rPr>
              <a:t>k</a:t>
            </a:r>
            <a:r>
              <a:rPr dirty="0" sz="1100" b="1">
                <a:latin typeface="Source Sans Pro SemiBold"/>
                <a:cs typeface="Source Sans Pro SemiBold"/>
              </a:rPr>
              <a:t>.ru/332P5A</a:t>
            </a:r>
            <a:endParaRPr sz="1100">
              <a:latin typeface="Source Sans Pro SemiBold"/>
              <a:cs typeface="Source Sans Pro SemiBold"/>
            </a:endParaRPr>
          </a:p>
          <a:p>
            <a:pPr algn="just" marL="12700" marR="5080" indent="107950">
              <a:lnSpc>
                <a:spcPct val="100000"/>
              </a:lnSpc>
              <a:spcBef>
                <a:spcPts val="1225"/>
              </a:spcBef>
            </a:pPr>
            <a:r>
              <a:rPr dirty="0" sz="1100" b="0">
                <a:latin typeface="Source Sans Pro Light"/>
                <a:cs typeface="Source Sans Pro Light"/>
              </a:rPr>
              <a:t>Для</a:t>
            </a:r>
            <a:r>
              <a:rPr dirty="0" sz="1100" spc="3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участников</a:t>
            </a:r>
            <a:r>
              <a:rPr dirty="0" sz="1100" spc="3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специальной</a:t>
            </a:r>
            <a:r>
              <a:rPr dirty="0" sz="1100" spc="33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военной</a:t>
            </a:r>
            <a:r>
              <a:rPr dirty="0" sz="1100" spc="3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операции </a:t>
            </a:r>
            <a:r>
              <a:rPr dirty="0" sz="1100" b="0">
                <a:latin typeface="Source Sans Pro Light"/>
                <a:cs typeface="Source Sans Pro Light"/>
              </a:rPr>
              <a:t>(СВО)</a:t>
            </a:r>
            <a:r>
              <a:rPr dirty="0" sz="1100" spc="13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1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членов</a:t>
            </a:r>
            <a:r>
              <a:rPr dirty="0" sz="1100" spc="1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их</a:t>
            </a:r>
            <a:r>
              <a:rPr dirty="0" sz="1100" spc="1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семей</a:t>
            </a:r>
            <a:r>
              <a:rPr dirty="0" sz="1100" spc="1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13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территории</a:t>
            </a:r>
            <a:r>
              <a:rPr dirty="0" sz="1100" spc="13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Ханты-</a:t>
            </a:r>
            <a:r>
              <a:rPr dirty="0" sz="1100" spc="-20" b="0">
                <a:latin typeface="Source Sans Pro Light"/>
                <a:cs typeface="Source Sans Pro Light"/>
              </a:rPr>
              <a:t>Ман-</a:t>
            </a:r>
            <a:r>
              <a:rPr dirty="0" sz="1100" b="0">
                <a:latin typeface="Source Sans Pro Light"/>
                <a:cs typeface="Source Sans Pro Light"/>
              </a:rPr>
              <a:t> сийского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автономного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округа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–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Югры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доступна</a:t>
            </a:r>
            <a:r>
              <a:rPr dirty="0" sz="1100" spc="100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кру-</a:t>
            </a:r>
            <a:r>
              <a:rPr dirty="0" sz="1100" spc="-10" b="0">
                <a:latin typeface="Source Sans Pro Light"/>
                <a:cs typeface="Source Sans Pro Light"/>
              </a:rPr>
              <a:t> глосуточная</a:t>
            </a:r>
            <a:r>
              <a:rPr dirty="0" sz="1100" spc="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горячая</a:t>
            </a:r>
            <a:r>
              <a:rPr dirty="0" sz="1100" spc="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линия:</a:t>
            </a:r>
            <a:endParaRPr sz="1100">
              <a:latin typeface="Source Sans Pro Light"/>
              <a:cs typeface="Source Sans Pro Light"/>
            </a:endParaRPr>
          </a:p>
          <a:p>
            <a:pPr marL="120650">
              <a:lnSpc>
                <a:spcPct val="100000"/>
              </a:lnSpc>
              <a:spcBef>
                <a:spcPts val="345"/>
              </a:spcBef>
            </a:pPr>
            <a:r>
              <a:rPr dirty="0" sz="1300" b="1">
                <a:latin typeface="Source Sans Pro SemiBold"/>
                <a:cs typeface="Source Sans Pro SemiBold"/>
              </a:rPr>
              <a:t>8 (3467)</a:t>
            </a:r>
            <a:r>
              <a:rPr dirty="0" sz="1300" spc="15" b="1">
                <a:latin typeface="Source Sans Pro SemiBold"/>
                <a:cs typeface="Source Sans Pro SemiBold"/>
              </a:rPr>
              <a:t> </a:t>
            </a:r>
            <a:r>
              <a:rPr dirty="0" sz="1400" b="1">
                <a:latin typeface="Source Sans Pro SemiBold"/>
                <a:cs typeface="Source Sans Pro SemiBold"/>
              </a:rPr>
              <a:t>388 -</a:t>
            </a:r>
            <a:r>
              <a:rPr dirty="0" sz="1400" spc="-20" b="1">
                <a:latin typeface="Source Sans Pro SemiBold"/>
                <a:cs typeface="Source Sans Pro SemiBold"/>
              </a:rPr>
              <a:t>1</a:t>
            </a:r>
            <a:r>
              <a:rPr dirty="0" sz="1300" spc="-20" b="1">
                <a:latin typeface="Source Sans Pro SemiBold"/>
                <a:cs typeface="Source Sans Pro SemiBold"/>
              </a:rPr>
              <a:t>18.</a:t>
            </a:r>
            <a:endParaRPr sz="1300">
              <a:latin typeface="Source Sans Pro SemiBold"/>
              <a:cs typeface="Source Sans Pro SemiBold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4511" y="4607656"/>
            <a:ext cx="4439285" cy="2181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dirty="0" sz="1100" b="0">
                <a:latin typeface="Source Sans Pro Light"/>
                <a:cs typeface="Source Sans Pro Light"/>
              </a:rPr>
              <a:t>Участников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специальной</a:t>
            </a:r>
            <a:r>
              <a:rPr dirty="0" sz="1100" spc="1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военной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операции</a:t>
            </a:r>
            <a:r>
              <a:rPr dirty="0" sz="1100" spc="1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(СВО)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1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членов</a:t>
            </a:r>
            <a:r>
              <a:rPr dirty="0" sz="1100" spc="1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их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семей </a:t>
            </a:r>
            <a:r>
              <a:rPr dirty="0" sz="1100" b="0">
                <a:latin typeface="Source Sans Pro Light"/>
                <a:cs typeface="Source Sans Pro Light"/>
              </a:rPr>
              <a:t>регистратура</a:t>
            </a:r>
            <a:r>
              <a:rPr dirty="0" sz="1100" spc="7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медицинской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организации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обеспечивает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беспрепятствен- </a:t>
            </a:r>
            <a:r>
              <a:rPr dirty="0" sz="1100" b="0">
                <a:latin typeface="Source Sans Pro Light"/>
                <a:cs typeface="Source Sans Pro Light"/>
              </a:rPr>
              <a:t>ной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предварительной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записью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прием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врачу,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распределяет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потоки, </a:t>
            </a:r>
            <a:r>
              <a:rPr dirty="0" sz="1100" b="0">
                <a:latin typeface="Source Sans Pro Light"/>
                <a:cs typeface="Source Sans Pro Light"/>
              </a:rPr>
              <a:t>проводит</a:t>
            </a:r>
            <a:r>
              <a:rPr dirty="0" sz="1100" spc="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консультации</a:t>
            </a:r>
            <a:r>
              <a:rPr dirty="0" sz="1100" spc="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</a:t>
            </a:r>
            <a:r>
              <a:rPr dirty="0" sz="1100" spc="6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вопросам</a:t>
            </a:r>
            <a:r>
              <a:rPr dirty="0" sz="1100" spc="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организации</a:t>
            </a:r>
            <a:r>
              <a:rPr dirty="0" sz="1100" spc="6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работы</a:t>
            </a:r>
            <a:r>
              <a:rPr dirty="0" sz="1100" spc="5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медицинской организации.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5080" indent="107950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8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каждой</a:t>
            </a:r>
            <a:r>
              <a:rPr dirty="0" sz="1100" spc="8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медицинской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организации</a:t>
            </a:r>
            <a:r>
              <a:rPr dirty="0" sz="1100" spc="8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установлено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лицо,</a:t>
            </a:r>
            <a:r>
              <a:rPr dirty="0" sz="1100" spc="8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обеспечиваю- </a:t>
            </a:r>
            <a:r>
              <a:rPr dirty="0" sz="1100" b="0">
                <a:latin typeface="Source Sans Pro Light"/>
                <a:cs typeface="Source Sans Pro Light"/>
              </a:rPr>
              <a:t>щее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индивидуальное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сопровождение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участника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СВО.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Информация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кон-</a:t>
            </a:r>
            <a:r>
              <a:rPr dirty="0" sz="1100" b="0">
                <a:latin typeface="Source Sans Pro Light"/>
                <a:cs typeface="Source Sans Pro Light"/>
              </a:rPr>
              <a:t> тактных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данных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размещена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официальных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сайтах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медицинских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органи- заций.</a:t>
            </a:r>
            <a:endParaRPr sz="1100">
              <a:latin typeface="Source Sans Pro Light"/>
              <a:cs typeface="Source Sans Pro Light"/>
            </a:endParaRPr>
          </a:p>
          <a:p>
            <a:pPr algn="just" marL="12700" marR="5080" indent="107950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latin typeface="Source Sans Pro Light"/>
                <a:cs typeface="Source Sans Pro Light"/>
              </a:rPr>
              <a:t>ПОМНИТЕ!</a:t>
            </a:r>
            <a:r>
              <a:rPr dirty="0" sz="1100" spc="6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Если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не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можете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посетить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врача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электронной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записи, пожалуйста,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отмените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визит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запишитесь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новое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время.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Ваш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электрон- </a:t>
            </a:r>
            <a:r>
              <a:rPr dirty="0" sz="1100" b="0">
                <a:latin typeface="Source Sans Pro Light"/>
                <a:cs typeface="Source Sans Pro Light"/>
              </a:rPr>
              <a:t>ный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талон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поможет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другому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человеку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получить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медицинскую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помощь.</a:t>
            </a:r>
            <a:endParaRPr sz="1100">
              <a:latin typeface="Source Sans Pro Light"/>
              <a:cs typeface="Source Sans Pr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252505"/>
            <a:ext cx="5319395" cy="3307715"/>
            <a:chOff x="8790" y="4252505"/>
            <a:chExt cx="5319395" cy="330771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252505"/>
              <a:ext cx="4071239" cy="219689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8161"/>
            <a:ext cx="4171950" cy="84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отменить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электронную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сервисе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«Электронная регистратура</a:t>
            </a:r>
            <a:r>
              <a:rPr dirty="0" sz="1200" spc="40" b="1">
                <a:latin typeface="Source Sans Pro"/>
                <a:cs typeface="Source Sans Pro"/>
              </a:rPr>
              <a:t> </a:t>
            </a:r>
            <a:r>
              <a:rPr dirty="0" sz="1200" spc="-20" b="1">
                <a:latin typeface="Source Sans Pro"/>
                <a:cs typeface="Source Sans Pro"/>
              </a:rPr>
              <a:t>Югры»</a:t>
            </a:r>
            <a:endParaRPr sz="12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1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Вход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353604"/>
            <a:ext cx="4071239" cy="212431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3693256"/>
            <a:ext cx="43434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2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 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Авторизация </a:t>
            </a:r>
            <a:r>
              <a:rPr dirty="0" sz="1100" spc="-10">
                <a:latin typeface="Source Sans Pro"/>
                <a:cs typeface="Source Sans Pro"/>
              </a:rPr>
              <a:t>пользователя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 использованием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 </a:t>
            </a:r>
            <a:r>
              <a:rPr dirty="0" sz="1100" spc="-10">
                <a:latin typeface="Source Sans Pro"/>
                <a:cs typeface="Source Sans Pro"/>
              </a:rPr>
              <a:t>системы идентификации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447855"/>
            <a:ext cx="21418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3 шаг – Перейти в личный </a:t>
            </a:r>
            <a:r>
              <a:rPr dirty="0" sz="1100" spc="-10">
                <a:latin typeface="Source Sans Pro"/>
                <a:cs typeface="Source Sans Pro"/>
              </a:rPr>
              <a:t>кабинет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701319"/>
            <a:ext cx="4413605" cy="147374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44500" y="2321205"/>
            <a:ext cx="41490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4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актуальную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«Отменить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за-</a:t>
            </a:r>
            <a:r>
              <a:rPr dirty="0" sz="1100" spc="50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пись»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7200" y="2737358"/>
            <a:ext cx="4413885" cy="4184650"/>
            <a:chOff x="457200" y="2737358"/>
            <a:chExt cx="4413885" cy="418465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737358"/>
              <a:ext cx="4413605" cy="179105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648" y="5096827"/>
              <a:ext cx="4248708" cy="182474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4500" y="4680677"/>
            <a:ext cx="43853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5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Подтвердить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действие,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«Да»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или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отменить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нажав</a:t>
            </a:r>
            <a:r>
              <a:rPr dirty="0" sz="1100">
                <a:latin typeface="Source Sans Pro"/>
                <a:cs typeface="Source Sans Pro"/>
              </a:rPr>
              <a:t> кнопку</a:t>
            </a:r>
            <a:r>
              <a:rPr dirty="0" sz="1100" spc="-5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«Нет»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063212"/>
            <a:ext cx="5319395" cy="3496945"/>
            <a:chOff x="8790" y="4063212"/>
            <a:chExt cx="5319395" cy="349694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063212"/>
              <a:ext cx="4413600" cy="21225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7856"/>
            <a:ext cx="42151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6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После успешной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отмены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 прием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врачу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выводится уведомление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344" y="864006"/>
            <a:ext cx="4279315" cy="175752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3098961"/>
            <a:ext cx="4300855" cy="882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отменить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электронную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портале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«Госуслуги»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spc="-50" b="1">
                <a:latin typeface="Source Sans Pro"/>
                <a:cs typeface="Source Sans Pro"/>
              </a:rPr>
              <a:t>-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Source Sans Pro"/>
                <a:cs typeface="Source Sans Pro"/>
              </a:rPr>
              <a:t>http</a:t>
            </a:r>
            <a:r>
              <a:rPr dirty="0" sz="1200" spc="-10" b="1">
                <a:latin typeface="Source Sans Pro"/>
                <a:cs typeface="Source Sans Pro"/>
                <a:hlinkClick r:id="rId4"/>
              </a:rPr>
              <a:t>s://www</a:t>
            </a:r>
            <a:r>
              <a:rPr dirty="0" sz="1200" spc="-10" b="1">
                <a:latin typeface="Source Sans Pro"/>
                <a:cs typeface="Source Sans Pro"/>
              </a:rPr>
              <a:t>.go</a:t>
            </a:r>
            <a:r>
              <a:rPr dirty="0" sz="1200" spc="-10" b="1">
                <a:latin typeface="Source Sans Pro"/>
                <a:cs typeface="Source Sans Pro"/>
                <a:hlinkClick r:id="rId4"/>
              </a:rPr>
              <a:t>suslugi.ru/</a:t>
            </a:r>
            <a:endParaRPr sz="12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  <a:spcBef>
                <a:spcPts val="1225"/>
              </a:spcBef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зарегистри- </a:t>
            </a:r>
            <a:r>
              <a:rPr dirty="0" sz="1100">
                <a:latin typeface="Source Sans Pro"/>
                <a:cs typeface="Source Sans Pro"/>
              </a:rPr>
              <a:t>роваться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(регистрация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98080"/>
            <a:ext cx="5328285" cy="6661784"/>
            <a:chOff x="0" y="898080"/>
            <a:chExt cx="5328285" cy="6661784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984" y="898080"/>
              <a:ext cx="4330433" cy="208805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47855"/>
            <a:ext cx="44062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использованием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иденти- </a:t>
            </a:r>
            <a:r>
              <a:rPr dirty="0" sz="1100">
                <a:latin typeface="Source Sans Pro"/>
                <a:cs typeface="Source Sans Pro"/>
              </a:rPr>
              <a:t>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3170656"/>
            <a:ext cx="430276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«Заявления»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или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«Все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уведомления»,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акту-</a:t>
            </a:r>
            <a:r>
              <a:rPr dirty="0" sz="1100">
                <a:latin typeface="Source Sans Pro"/>
                <a:cs typeface="Source Sans Pro"/>
              </a:rPr>
              <a:t> альную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отмены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405" y="3620884"/>
            <a:ext cx="4197594" cy="2112124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1056861"/>
            <a:ext cx="4439285" cy="526986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200" spc="-10" b="1">
                <a:latin typeface="Source Sans Pro"/>
                <a:cs typeface="Source Sans Pro"/>
              </a:rPr>
              <a:t>Содержание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100" b="1">
                <a:latin typeface="Source Sans Pro"/>
                <a:cs typeface="Source Sans Pro"/>
                <a:hlinkClick r:id="rId3" action="ppaction://hlinksldjump"/>
              </a:rPr>
              <a:t>Запись</a:t>
            </a:r>
            <a:r>
              <a:rPr dirty="0" sz="1100" spc="-10" b="1">
                <a:latin typeface="Source Sans Pro"/>
                <a:cs typeface="Source Sans Pro"/>
                <a:hlinkClick r:id="rId3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3" action="ppaction://hlinksldjump"/>
              </a:rPr>
              <a:t>на</a:t>
            </a:r>
            <a:r>
              <a:rPr dirty="0" sz="1100" spc="-10" b="1">
                <a:latin typeface="Source Sans Pro"/>
                <a:cs typeface="Source Sans Pro"/>
                <a:hlinkClick r:id="rId3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3" action="ppaction://hlinksldjump"/>
              </a:rPr>
              <a:t>приём</a:t>
            </a:r>
            <a:r>
              <a:rPr dirty="0" sz="1100" spc="-10" b="1">
                <a:latin typeface="Source Sans Pro"/>
                <a:cs typeface="Source Sans Pro"/>
                <a:hlinkClick r:id="rId3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3" action="ppaction://hlinksldjump"/>
              </a:rPr>
              <a:t>к</a:t>
            </a:r>
            <a:r>
              <a:rPr dirty="0" sz="1100" spc="-10" b="1">
                <a:latin typeface="Source Sans Pro"/>
                <a:cs typeface="Source Sans Pro"/>
                <a:hlinkClick r:id="rId3" action="ppaction://hlinksldjump"/>
              </a:rPr>
              <a:t> врачу</a:t>
            </a:r>
            <a:endParaRPr sz="1100">
              <a:latin typeface="Source Sans Pro"/>
              <a:cs typeface="Source Sans Pro"/>
            </a:endParaRPr>
          </a:p>
          <a:p>
            <a:pPr marL="120650">
              <a:lnSpc>
                <a:spcPct val="100000"/>
              </a:lnSpc>
              <a:spcBef>
                <a:spcPts val="525"/>
              </a:spcBef>
            </a:pPr>
            <a:r>
              <a:rPr dirty="0" sz="900" b="0">
                <a:latin typeface="Source Sans Pro Light"/>
                <a:cs typeface="Source Sans Pro Light"/>
                <a:hlinkClick r:id="rId3" action="ppaction://hlinksldjump"/>
              </a:rPr>
              <a:t>Запись</a:t>
            </a:r>
            <a:r>
              <a:rPr dirty="0" sz="900" spc="-5" b="0">
                <a:latin typeface="Source Sans Pro Light"/>
                <a:cs typeface="Source Sans Pro Light"/>
                <a:hlinkClick r:id="rId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3" action="ppaction://hlinksldjump"/>
              </a:rPr>
              <a:t>через</a:t>
            </a:r>
            <a:r>
              <a:rPr dirty="0" sz="900" spc="-5" b="0">
                <a:latin typeface="Source Sans Pro Light"/>
                <a:cs typeface="Source Sans Pro Light"/>
                <a:hlinkClick r:id="rId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3" action="ppaction://hlinksldjump"/>
              </a:rPr>
              <a:t>сервис</a:t>
            </a:r>
            <a:r>
              <a:rPr dirty="0" sz="900" spc="-5" b="0">
                <a:latin typeface="Source Sans Pro Light"/>
                <a:cs typeface="Source Sans Pro Light"/>
                <a:hlinkClick r:id="rId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3" action="ppaction://hlinksldjump"/>
              </a:rPr>
              <a:t>«Электронная</a:t>
            </a:r>
            <a:r>
              <a:rPr dirty="0" sz="900" spc="-5" b="0">
                <a:latin typeface="Source Sans Pro Light"/>
                <a:cs typeface="Source Sans Pro Light"/>
                <a:hlinkClick r:id="rId3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3" action="ppaction://hlinksldjump"/>
              </a:rPr>
              <a:t>регистратура</a:t>
            </a:r>
            <a:r>
              <a:rPr dirty="0" sz="900" b="0">
                <a:latin typeface="Source Sans Pro Light"/>
                <a:cs typeface="Source Sans Pro Light"/>
                <a:hlinkClick r:id="rId3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3" action="ppaction://hlinksldjump"/>
              </a:rPr>
              <a:t>Югры»...........................................................4</a:t>
            </a:r>
            <a:endParaRPr sz="900">
              <a:latin typeface="Source Sans Pro Light"/>
              <a:cs typeface="Source Sans Pro Light"/>
            </a:endParaRPr>
          </a:p>
          <a:p>
            <a:pPr marL="120650">
              <a:lnSpc>
                <a:spcPct val="100000"/>
              </a:lnSpc>
              <a:spcBef>
                <a:spcPts val="565"/>
              </a:spcBef>
            </a:pP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Запись</a:t>
            </a:r>
            <a:r>
              <a:rPr dirty="0" sz="900" spc="-20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через</a:t>
            </a:r>
            <a:r>
              <a:rPr dirty="0" sz="900" spc="-15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регистратуру</a:t>
            </a:r>
            <a:r>
              <a:rPr dirty="0" sz="900" spc="-20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4" action="ppaction://hlinksldjump"/>
              </a:rPr>
              <a:t>поликлиники.......................................................................................10</a:t>
            </a:r>
            <a:endParaRPr sz="900">
              <a:latin typeface="Source Sans Pro Light"/>
              <a:cs typeface="Source Sans Pro Light"/>
            </a:endParaRPr>
          </a:p>
          <a:p>
            <a:pPr marL="120650" marR="5080">
              <a:lnSpc>
                <a:spcPct val="152500"/>
              </a:lnSpc>
            </a:pP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Запись</a:t>
            </a:r>
            <a:r>
              <a:rPr dirty="0" sz="900" spc="-30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через</a:t>
            </a:r>
            <a:r>
              <a:rPr dirty="0" sz="900" spc="-25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электронные</a:t>
            </a:r>
            <a:r>
              <a:rPr dirty="0" sz="900" spc="-30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4" action="ppaction://hlinksldjump"/>
              </a:rPr>
              <a:t>терминалы</a:t>
            </a:r>
            <a:r>
              <a:rPr dirty="0" sz="900" spc="-25" b="0">
                <a:latin typeface="Source Sans Pro Light"/>
                <a:cs typeface="Source Sans Pro Light"/>
                <a:hlinkClick r:id="rId4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4" action="ppaction://hlinksldjump"/>
              </a:rPr>
              <a:t>самозапиcи....................................................................10</a:t>
            </a:r>
            <a:r>
              <a:rPr dirty="0" sz="900" spc="500" b="0">
                <a:latin typeface="Source Sans Pro Light"/>
                <a:cs typeface="Source Sans Pro Light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5" action="ppaction://hlinksldjump"/>
              </a:rPr>
              <a:t>Запись</a:t>
            </a:r>
            <a:r>
              <a:rPr dirty="0" sz="900" spc="114" b="0">
                <a:latin typeface="Source Sans Pro Light"/>
                <a:cs typeface="Source Sans Pro Light"/>
                <a:hlinkClick r:id="rId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5" action="ppaction://hlinksldjump"/>
              </a:rPr>
              <a:t>через</a:t>
            </a:r>
            <a:r>
              <a:rPr dirty="0" sz="900" spc="114" b="0">
                <a:latin typeface="Source Sans Pro Light"/>
                <a:cs typeface="Source Sans Pro Light"/>
                <a:hlinkClick r:id="rId5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5" action="ppaction://hlinksldjump"/>
              </a:rPr>
              <a:t>Госуслуги..........................................................................................................................12</a:t>
            </a:r>
            <a:endParaRPr sz="900">
              <a:latin typeface="Source Sans Pro Light"/>
              <a:cs typeface="Source Sans Pro Light"/>
            </a:endParaRPr>
          </a:p>
          <a:p>
            <a:pPr marL="120650" marR="5080" indent="-108585">
              <a:lnSpc>
                <a:spcPct val="149400"/>
              </a:lnSpc>
              <a:spcBef>
                <a:spcPts val="75"/>
              </a:spcBef>
            </a:pP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Что</a:t>
            </a:r>
            <a:r>
              <a:rPr dirty="0" sz="1100" spc="-2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делать,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если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не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получилось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записаться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на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прием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6" action="ppaction://hlinksldjump"/>
              </a:rPr>
              <a:t>к</a:t>
            </a:r>
            <a:r>
              <a:rPr dirty="0" sz="1100" spc="-10" b="1">
                <a:latin typeface="Source Sans Pro"/>
                <a:cs typeface="Source Sans Pro"/>
                <a:hlinkClick r:id="rId6" action="ppaction://hlinksldjump"/>
              </a:rPr>
              <a:t> врачу</a:t>
            </a:r>
            <a:r>
              <a:rPr dirty="0" sz="1100" spc="-10" b="1">
                <a:latin typeface="Source Sans Pro"/>
                <a:cs typeface="Source Sans Pro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6" action="ppaction://hlinksldjump"/>
              </a:rPr>
              <a:t>Дополнительные</a:t>
            </a:r>
            <a:r>
              <a:rPr dirty="0" sz="900" spc="-10" b="0">
                <a:latin typeface="Source Sans Pro Light"/>
                <a:cs typeface="Source Sans Pro Light"/>
                <a:hlinkClick r:id="rId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6" action="ppaction://hlinksldjump"/>
              </a:rPr>
              <a:t>способы</a:t>
            </a:r>
            <a:r>
              <a:rPr dirty="0" sz="900" spc="-5" b="0">
                <a:latin typeface="Source Sans Pro Light"/>
                <a:cs typeface="Source Sans Pro Light"/>
                <a:hlinkClick r:id="rId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6" action="ppaction://hlinksldjump"/>
              </a:rPr>
              <a:t>записи</a:t>
            </a:r>
            <a:r>
              <a:rPr dirty="0" sz="900" spc="-5" b="0">
                <a:latin typeface="Source Sans Pro Light"/>
                <a:cs typeface="Source Sans Pro Light"/>
                <a:hlinkClick r:id="rId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6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6" action="ppaction://hlinksldjump"/>
              </a:rPr>
              <a:t>прием</a:t>
            </a:r>
            <a:r>
              <a:rPr dirty="0" sz="900" spc="-5" b="0">
                <a:latin typeface="Source Sans Pro Light"/>
                <a:cs typeface="Source Sans Pro Light"/>
                <a:hlinkClick r:id="rId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6" action="ppaction://hlinksldjump"/>
              </a:rPr>
              <a:t>к</a:t>
            </a:r>
            <a:r>
              <a:rPr dirty="0" sz="900" spc="-5" b="0">
                <a:latin typeface="Source Sans Pro Light"/>
                <a:cs typeface="Source Sans Pro Light"/>
                <a:hlinkClick r:id="rId6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6" action="ppaction://hlinksldjump"/>
              </a:rPr>
              <a:t>врачу...................................................................21</a:t>
            </a:r>
            <a:r>
              <a:rPr dirty="0" sz="900" spc="500" b="0">
                <a:latin typeface="Source Sans Pro Light"/>
                <a:cs typeface="Source Sans Pro Light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Как</a:t>
            </a:r>
            <a:r>
              <a:rPr dirty="0" sz="900" spc="-15" b="0">
                <a:latin typeface="Source Sans Pro Light"/>
                <a:cs typeface="Source Sans Pro Light"/>
                <a:hlinkClick r:id="rId7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отменить</a:t>
            </a:r>
            <a:r>
              <a:rPr dirty="0" sz="900" spc="-10" b="0">
                <a:latin typeface="Source Sans Pro Light"/>
                <a:cs typeface="Source Sans Pro Light"/>
                <a:hlinkClick r:id="rId7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электронную</a:t>
            </a:r>
            <a:r>
              <a:rPr dirty="0" sz="900" spc="-10" b="0">
                <a:latin typeface="Source Sans Pro Light"/>
                <a:cs typeface="Source Sans Pro Light"/>
                <a:hlinkClick r:id="rId7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запись</a:t>
            </a:r>
            <a:r>
              <a:rPr dirty="0" sz="900" spc="-10" b="0">
                <a:latin typeface="Source Sans Pro Light"/>
                <a:cs typeface="Source Sans Pro Light"/>
                <a:hlinkClick r:id="rId7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в</a:t>
            </a:r>
            <a:r>
              <a:rPr dirty="0" sz="900" spc="-10" b="0">
                <a:latin typeface="Source Sans Pro Light"/>
                <a:cs typeface="Source Sans Pro Light"/>
                <a:hlinkClick r:id="rId7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сервисе</a:t>
            </a:r>
            <a:r>
              <a:rPr dirty="0" sz="900" spc="-15" b="0">
                <a:latin typeface="Source Sans Pro Light"/>
                <a:cs typeface="Source Sans Pro Light"/>
                <a:hlinkClick r:id="rId7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«Электронная</a:t>
            </a:r>
            <a:r>
              <a:rPr dirty="0" sz="900" spc="-10" b="0">
                <a:latin typeface="Source Sans Pro Light"/>
                <a:cs typeface="Source Sans Pro Light"/>
                <a:hlinkClick r:id="rId7" action="ppaction://hlinksldjump"/>
              </a:rPr>
              <a:t> регистратура </a:t>
            </a:r>
            <a:r>
              <a:rPr dirty="0" sz="900" b="0">
                <a:latin typeface="Source Sans Pro Light"/>
                <a:cs typeface="Source Sans Pro Light"/>
                <a:hlinkClick r:id="rId7" action="ppaction://hlinksldjump"/>
              </a:rPr>
              <a:t>Югры»</a:t>
            </a:r>
            <a:r>
              <a:rPr dirty="0" sz="900" spc="-10" b="0">
                <a:latin typeface="Source Sans Pro Light"/>
                <a:cs typeface="Source Sans Pro Light"/>
                <a:hlinkClick r:id="rId7" action="ppaction://hlinksldjump"/>
              </a:rPr>
              <a:t> .........26</a:t>
            </a:r>
            <a:r>
              <a:rPr dirty="0" sz="900" spc="500" b="0">
                <a:latin typeface="Source Sans Pro Light"/>
                <a:cs typeface="Source Sans Pro Light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8" action="ppaction://hlinksldjump"/>
              </a:rPr>
              <a:t>Как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8" action="ppaction://hlinksldjump"/>
              </a:rPr>
              <a:t>отменить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8" action="ppaction://hlinksldjump"/>
              </a:rPr>
              <a:t>электронную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8" action="ppaction://hlinksldjump"/>
              </a:rPr>
              <a:t>запись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8" action="ppaction://hlinksldjump"/>
              </a:rPr>
              <a:t>на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8" action="ppaction://hlinksldjump"/>
              </a:rPr>
              <a:t>портале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8" action="ppaction://hlinksldjump"/>
              </a:rPr>
              <a:t>«Госуслуги»</a:t>
            </a:r>
            <a:r>
              <a:rPr dirty="0" sz="900" spc="-20" b="0">
                <a:latin typeface="Source Sans Pro Light"/>
                <a:cs typeface="Source Sans Pro Light"/>
                <a:hlinkClick r:id="rId8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8" action="ppaction://hlinksldjump"/>
              </a:rPr>
              <a:t>.....................................................28</a:t>
            </a:r>
            <a:r>
              <a:rPr dirty="0" sz="900" spc="500" b="0">
                <a:latin typeface="Source Sans Pro Light"/>
                <a:cs typeface="Source Sans Pro Light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Как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отменить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электронную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запись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через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мобильное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9" action="ppaction://hlinksldjump"/>
              </a:rPr>
              <a:t>приложение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 «Госуслуги»</a:t>
            </a:r>
            <a:r>
              <a:rPr dirty="0" sz="900" spc="-15" b="0">
                <a:latin typeface="Source Sans Pro Light"/>
                <a:cs typeface="Source Sans Pro Light"/>
                <a:hlinkClick r:id="rId9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9" action="ppaction://hlinksldjump"/>
              </a:rPr>
              <a:t>...............31</a:t>
            </a:r>
            <a:endParaRPr sz="900">
              <a:latin typeface="Source Sans Pro Light"/>
              <a:cs typeface="Source Sans Pro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В</a:t>
            </a:r>
            <a:r>
              <a:rPr dirty="0" sz="1100" spc="-20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каких</a:t>
            </a:r>
            <a:r>
              <a:rPr dirty="0" sz="1100" spc="-5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случаях</a:t>
            </a:r>
            <a:r>
              <a:rPr dirty="0" sz="1100" spc="-5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врач</a:t>
            </a:r>
            <a:r>
              <a:rPr dirty="0" sz="1100" spc="-10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приедет</a:t>
            </a:r>
            <a:r>
              <a:rPr dirty="0" sz="1100" spc="-5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к</a:t>
            </a:r>
            <a:r>
              <a:rPr dirty="0" sz="1100" spc="-5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0" action="ppaction://hlinksldjump"/>
              </a:rPr>
              <a:t>Вам</a:t>
            </a:r>
            <a:r>
              <a:rPr dirty="0" sz="1100" spc="-5" b="1">
                <a:latin typeface="Source Sans Pro"/>
                <a:cs typeface="Source Sans Pro"/>
                <a:hlinkClick r:id="rId10" action="ppaction://hlinksldjump"/>
              </a:rPr>
              <a:t> </a:t>
            </a:r>
            <a:r>
              <a:rPr dirty="0" sz="1100" spc="-10" b="1">
                <a:latin typeface="Source Sans Pro"/>
                <a:cs typeface="Source Sans Pro"/>
                <a:hlinkClick r:id="rId10" action="ppaction://hlinksldjump"/>
              </a:rPr>
              <a:t>домой</a:t>
            </a:r>
            <a:endParaRPr sz="1100">
              <a:latin typeface="Source Sans Pro"/>
              <a:cs typeface="Source Sans Pro"/>
            </a:endParaRPr>
          </a:p>
          <a:p>
            <a:pPr marL="120650">
              <a:lnSpc>
                <a:spcPct val="100000"/>
              </a:lnSpc>
              <a:spcBef>
                <a:spcPts val="530"/>
              </a:spcBef>
            </a:pP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В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каких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случаях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следует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вызывать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врача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–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педиатра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 дом....................................................33</a:t>
            </a:r>
            <a:endParaRPr sz="900">
              <a:latin typeface="Source Sans Pro Light"/>
              <a:cs typeface="Source Sans Pro Light"/>
            </a:endParaRPr>
          </a:p>
          <a:p>
            <a:pPr marL="120650" marR="13335">
              <a:lnSpc>
                <a:spcPct val="152500"/>
              </a:lnSpc>
            </a:pP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В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каких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случаях следует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вызывать врача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– 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терапевта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0" action="ppaction://hlinksldjump"/>
              </a:rPr>
              <a:t>на</a:t>
            </a:r>
            <a:r>
              <a:rPr dirty="0" sz="900" spc="-5" b="0">
                <a:latin typeface="Source Sans Pro Light"/>
                <a:cs typeface="Source Sans Pro Light"/>
                <a:hlinkClick r:id="rId10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0" action="ppaction://hlinksldjump"/>
              </a:rPr>
              <a:t>дом...................................................33</a:t>
            </a:r>
            <a:r>
              <a:rPr dirty="0" sz="900" spc="500" b="0">
                <a:latin typeface="Source Sans Pro Light"/>
                <a:cs typeface="Source Sans Pro Light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1" action="ppaction://hlinksldjump"/>
              </a:rPr>
              <a:t>Как</a:t>
            </a:r>
            <a:r>
              <a:rPr dirty="0" sz="900" spc="45" b="0">
                <a:latin typeface="Source Sans Pro Light"/>
                <a:cs typeface="Source Sans Pro Light"/>
                <a:hlinkClick r:id="rId11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1" action="ppaction://hlinksldjump"/>
              </a:rPr>
              <a:t>вызвать</a:t>
            </a:r>
            <a:r>
              <a:rPr dirty="0" sz="900" spc="45" b="0">
                <a:latin typeface="Source Sans Pro Light"/>
                <a:cs typeface="Source Sans Pro Light"/>
                <a:hlinkClick r:id="rId11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1" action="ppaction://hlinksldjump"/>
              </a:rPr>
              <a:t>врача</a:t>
            </a:r>
            <a:r>
              <a:rPr dirty="0" sz="900" spc="50" b="0">
                <a:latin typeface="Source Sans Pro Light"/>
                <a:cs typeface="Source Sans Pro Light"/>
                <a:hlinkClick r:id="rId11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1" action="ppaction://hlinksldjump"/>
              </a:rPr>
              <a:t>на</a:t>
            </a:r>
            <a:r>
              <a:rPr dirty="0" sz="900" spc="45" b="0">
                <a:latin typeface="Source Sans Pro Light"/>
                <a:cs typeface="Source Sans Pro Light"/>
                <a:hlinkClick r:id="rId11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1" action="ppaction://hlinksldjump"/>
              </a:rPr>
              <a:t>дом.....................................................................................................................34</a:t>
            </a:r>
            <a:endParaRPr sz="900">
              <a:latin typeface="Source Sans Pro Light"/>
              <a:cs typeface="Source Sans Pro Light"/>
            </a:endParaRPr>
          </a:p>
          <a:p>
            <a:pPr marL="120650" marR="22860">
              <a:lnSpc>
                <a:spcPct val="152500"/>
              </a:lnSpc>
            </a:pP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Как</a:t>
            </a:r>
            <a:r>
              <a:rPr dirty="0" sz="900" spc="-15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отменить</a:t>
            </a:r>
            <a:r>
              <a:rPr dirty="0" sz="900" spc="-10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заявку</a:t>
            </a:r>
            <a:r>
              <a:rPr dirty="0" sz="900" spc="-15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вызова</a:t>
            </a:r>
            <a:r>
              <a:rPr dirty="0" sz="900" spc="-10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врача</a:t>
            </a:r>
            <a:r>
              <a:rPr dirty="0" sz="900" spc="-15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дом</a:t>
            </a:r>
            <a:r>
              <a:rPr dirty="0" sz="900" spc="-15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2" action="ppaction://hlinksldjump"/>
              </a:rPr>
              <a:t>портале</a:t>
            </a:r>
            <a:r>
              <a:rPr dirty="0" sz="900" spc="-15" b="0">
                <a:latin typeface="Source Sans Pro Light"/>
                <a:cs typeface="Source Sans Pro Light"/>
                <a:hlinkClick r:id="rId12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2" action="ppaction://hlinksldjump"/>
              </a:rPr>
              <a:t>«Госуслуги».......................................40</a:t>
            </a:r>
            <a:r>
              <a:rPr dirty="0" sz="900" spc="500" b="0">
                <a:latin typeface="Source Sans Pro Light"/>
                <a:cs typeface="Source Sans Pro Light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Как</a:t>
            </a:r>
            <a:r>
              <a:rPr dirty="0" sz="900" spc="-10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оформить</a:t>
            </a:r>
            <a:r>
              <a:rPr dirty="0" sz="900" spc="-15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заявку</a:t>
            </a:r>
            <a:r>
              <a:rPr dirty="0" sz="900" spc="-10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вызова</a:t>
            </a:r>
            <a:r>
              <a:rPr dirty="0" sz="900" spc="-10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врача</a:t>
            </a:r>
            <a:r>
              <a:rPr dirty="0" sz="900" spc="-10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spc="-25" b="0">
                <a:latin typeface="Source Sans Pro Light"/>
                <a:cs typeface="Source Sans Pro Light"/>
                <a:hlinkClick r:id="rId13" action="ppaction://hlinksldjump"/>
              </a:rPr>
              <a:t>дом</a:t>
            </a:r>
            <a:endParaRPr sz="900">
              <a:latin typeface="Source Sans Pro Light"/>
              <a:cs typeface="Source Sans Pro Light"/>
            </a:endParaRPr>
          </a:p>
          <a:p>
            <a:pPr marL="126364">
              <a:lnSpc>
                <a:spcPct val="100000"/>
              </a:lnSpc>
            </a:pP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через</a:t>
            </a:r>
            <a:r>
              <a:rPr dirty="0" sz="900" spc="-5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мобильное</a:t>
            </a:r>
            <a:r>
              <a:rPr dirty="0" sz="900" spc="-5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3" action="ppaction://hlinksldjump"/>
              </a:rPr>
              <a:t>приложение</a:t>
            </a:r>
            <a:r>
              <a:rPr dirty="0" sz="900" spc="-5" b="0">
                <a:latin typeface="Source Sans Pro Light"/>
                <a:cs typeface="Source Sans Pro Light"/>
                <a:hlinkClick r:id="rId13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3" action="ppaction://hlinksldjump"/>
              </a:rPr>
              <a:t>«Госуслуги»....................................................................................42</a:t>
            </a:r>
            <a:endParaRPr sz="900">
              <a:latin typeface="Source Sans Pro Light"/>
              <a:cs typeface="Source Sans Pro Light"/>
            </a:endParaRPr>
          </a:p>
          <a:p>
            <a:pPr marL="120650">
              <a:lnSpc>
                <a:spcPct val="100000"/>
              </a:lnSpc>
              <a:spcBef>
                <a:spcPts val="565"/>
              </a:spcBef>
            </a:pP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Как</a:t>
            </a:r>
            <a:r>
              <a:rPr dirty="0" sz="900" spc="-15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отменить</a:t>
            </a:r>
            <a:r>
              <a:rPr dirty="0" sz="900" spc="-15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заявку</a:t>
            </a:r>
            <a:r>
              <a:rPr dirty="0" sz="900" spc="-10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вызова</a:t>
            </a:r>
            <a:r>
              <a:rPr dirty="0" sz="900" spc="-15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врача</a:t>
            </a:r>
            <a:r>
              <a:rPr dirty="0" sz="900" spc="-10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на</a:t>
            </a:r>
            <a:r>
              <a:rPr dirty="0" sz="900" spc="-15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spc="-25" b="0">
                <a:latin typeface="Source Sans Pro Light"/>
                <a:cs typeface="Source Sans Pro Light"/>
                <a:hlinkClick r:id="rId14" action="ppaction://hlinksldjump"/>
              </a:rPr>
              <a:t>дом</a:t>
            </a:r>
            <a:endParaRPr sz="900">
              <a:latin typeface="Source Sans Pro Light"/>
              <a:cs typeface="Source Sans Pro Light"/>
            </a:endParaRPr>
          </a:p>
          <a:p>
            <a:pPr marL="117475">
              <a:lnSpc>
                <a:spcPct val="100000"/>
              </a:lnSpc>
            </a:pP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через</a:t>
            </a:r>
            <a:r>
              <a:rPr dirty="0" sz="900" spc="-20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мобильное</a:t>
            </a:r>
            <a:r>
              <a:rPr dirty="0" sz="900" spc="-20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4" action="ppaction://hlinksldjump"/>
              </a:rPr>
              <a:t>приложение</a:t>
            </a:r>
            <a:r>
              <a:rPr dirty="0" sz="900" spc="-20" b="0">
                <a:latin typeface="Source Sans Pro Light"/>
                <a:cs typeface="Source Sans Pro Light"/>
                <a:hlinkClick r:id="rId14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4" action="ppaction://hlinksldjump"/>
              </a:rPr>
              <a:t>«Госуслуги».....................................................................................47</a:t>
            </a:r>
            <a:endParaRPr sz="900">
              <a:latin typeface="Source Sans Pro Light"/>
              <a:cs typeface="Source Sans Pro Light"/>
            </a:endParaRPr>
          </a:p>
          <a:p>
            <a:pPr marL="120650">
              <a:lnSpc>
                <a:spcPct val="100000"/>
              </a:lnSpc>
              <a:spcBef>
                <a:spcPts val="570"/>
              </a:spcBef>
            </a:pP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Как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оформить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заявку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на</a:t>
            </a:r>
            <a:r>
              <a:rPr dirty="0" sz="900" spc="-5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вызов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врача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spc="-25" b="0">
                <a:latin typeface="Source Sans Pro Light"/>
                <a:cs typeface="Source Sans Pro Light"/>
                <a:hlinkClick r:id="rId15" action="ppaction://hlinksldjump"/>
              </a:rPr>
              <a:t>дом</a:t>
            </a:r>
            <a:endParaRPr sz="900">
              <a:latin typeface="Source Sans Pro Light"/>
              <a:cs typeface="Source Sans Pro Light"/>
            </a:endParaRPr>
          </a:p>
          <a:p>
            <a:pPr marL="126364">
              <a:lnSpc>
                <a:spcPct val="100000"/>
              </a:lnSpc>
            </a:pP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через сервис «Электронная</a:t>
            </a:r>
            <a:r>
              <a:rPr dirty="0" sz="900" spc="5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регистратура</a:t>
            </a:r>
            <a:r>
              <a:rPr dirty="0" sz="900" b="0">
                <a:latin typeface="Source Sans Pro Light"/>
                <a:cs typeface="Source Sans Pro Light"/>
                <a:hlinkClick r:id="rId15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5" action="ppaction://hlinksldjump"/>
              </a:rPr>
              <a:t>Югры»........................................................................49</a:t>
            </a:r>
            <a:endParaRPr sz="900">
              <a:latin typeface="Source Sans Pro Light"/>
              <a:cs typeface="Source Sans Pro Light"/>
            </a:endParaRPr>
          </a:p>
          <a:p>
            <a:pPr marL="120650">
              <a:lnSpc>
                <a:spcPct val="100000"/>
              </a:lnSpc>
              <a:spcBef>
                <a:spcPts val="565"/>
              </a:spcBef>
            </a:pP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Как</a:t>
            </a:r>
            <a:r>
              <a:rPr dirty="0" sz="900" spc="-15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отменить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заявку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на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вызов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врача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на</a:t>
            </a:r>
            <a:r>
              <a:rPr dirty="0" sz="900" spc="-15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spc="-25" b="0">
                <a:latin typeface="Source Sans Pro Light"/>
                <a:cs typeface="Source Sans Pro Light"/>
                <a:hlinkClick r:id="rId16" action="ppaction://hlinksldjump"/>
              </a:rPr>
              <a:t>дом</a:t>
            </a:r>
            <a:endParaRPr sz="900">
              <a:latin typeface="Source Sans Pro Light"/>
              <a:cs typeface="Source Sans Pro Light"/>
            </a:endParaRPr>
          </a:p>
          <a:p>
            <a:pPr marL="126364">
              <a:lnSpc>
                <a:spcPct val="100000"/>
              </a:lnSpc>
            </a:pP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через сервис «Электронная</a:t>
            </a:r>
            <a:r>
              <a:rPr dirty="0" sz="900" spc="5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регистратура</a:t>
            </a:r>
            <a:r>
              <a:rPr dirty="0" sz="900" b="0">
                <a:latin typeface="Source Sans Pro Light"/>
                <a:cs typeface="Source Sans Pro Light"/>
                <a:hlinkClick r:id="rId16" action="ppaction://hlinksldjump"/>
              </a:rPr>
              <a:t> </a:t>
            </a:r>
            <a:r>
              <a:rPr dirty="0" sz="900" spc="-10" b="0">
                <a:latin typeface="Source Sans Pro Light"/>
                <a:cs typeface="Source Sans Pro Light"/>
                <a:hlinkClick r:id="rId16" action="ppaction://hlinksldjump"/>
              </a:rPr>
              <a:t>Югры»........................................................................52</a:t>
            </a:r>
            <a:endParaRPr sz="900">
              <a:latin typeface="Source Sans Pro Light"/>
              <a:cs typeface="Source Sans Pro Ligh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100" b="1">
                <a:latin typeface="Source Sans Pro"/>
                <a:cs typeface="Source Sans Pro"/>
                <a:hlinkClick r:id="rId17" action="ppaction://hlinksldjump"/>
              </a:rPr>
              <a:t>В</a:t>
            </a:r>
            <a:r>
              <a:rPr dirty="0" sz="1100" spc="-10" b="1">
                <a:latin typeface="Source Sans Pro"/>
                <a:cs typeface="Source Sans Pro"/>
                <a:hlinkClick r:id="rId17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7" action="ppaction://hlinksldjump"/>
              </a:rPr>
              <a:t>каких</a:t>
            </a:r>
            <a:r>
              <a:rPr dirty="0" sz="1100" spc="-10" b="1">
                <a:latin typeface="Source Sans Pro"/>
                <a:cs typeface="Source Sans Pro"/>
                <a:hlinkClick r:id="rId17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7" action="ppaction://hlinksldjump"/>
              </a:rPr>
              <a:t>случаях</a:t>
            </a:r>
            <a:r>
              <a:rPr dirty="0" sz="1100" spc="-10" b="1">
                <a:latin typeface="Source Sans Pro"/>
                <a:cs typeface="Source Sans Pro"/>
                <a:hlinkClick r:id="rId17" action="ppaction://hlinksldjump"/>
              </a:rPr>
              <a:t> </a:t>
            </a:r>
            <a:r>
              <a:rPr dirty="0" sz="1100" b="1">
                <a:latin typeface="Source Sans Pro"/>
                <a:cs typeface="Source Sans Pro"/>
                <a:hlinkClick r:id="rId17" action="ppaction://hlinksldjump"/>
              </a:rPr>
              <a:t>вызывать</a:t>
            </a:r>
            <a:r>
              <a:rPr dirty="0" sz="1100" spc="-5" b="1">
                <a:latin typeface="Source Sans Pro"/>
                <a:cs typeface="Source Sans Pro"/>
                <a:hlinkClick r:id="rId17" action="ppaction://hlinksldjump"/>
              </a:rPr>
              <a:t> </a:t>
            </a:r>
            <a:r>
              <a:rPr dirty="0" sz="1100" spc="-10" b="1">
                <a:latin typeface="Source Sans Pro"/>
                <a:cs typeface="Source Sans Pro"/>
                <a:hlinkClick r:id="rId17" action="ppaction://hlinksldjump"/>
              </a:rPr>
              <a:t>скорую</a:t>
            </a:r>
            <a:r>
              <a:rPr dirty="0" sz="1100" spc="-10" b="1">
                <a:latin typeface="Source Sans Pro"/>
                <a:cs typeface="Source Sans Pro"/>
              </a:rPr>
              <a:t>?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4500" y="447855"/>
            <a:ext cx="16973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4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4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«Отменить»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580" y="710996"/>
            <a:ext cx="4269239" cy="207900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44500" y="2852656"/>
            <a:ext cx="3539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Подтвердите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действие,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«Отменить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запись»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168002"/>
            <a:ext cx="4392002" cy="177299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44500" y="5014456"/>
            <a:ext cx="37623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После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успешной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отмены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врачу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выводится уведомление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490006"/>
            <a:ext cx="4392002" cy="1521002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448161"/>
            <a:ext cx="4362450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865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отменить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электронную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мобильное </a:t>
            </a:r>
            <a:r>
              <a:rPr dirty="0" sz="1200" b="1">
                <a:latin typeface="Source Sans Pro"/>
                <a:cs typeface="Source Sans Pro"/>
              </a:rPr>
              <a:t>приложение</a:t>
            </a:r>
            <a:r>
              <a:rPr dirty="0" sz="1200" spc="-3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«Госуслуги»</a:t>
            </a:r>
            <a:endParaRPr sz="1200">
              <a:latin typeface="Source Sans Pro"/>
              <a:cs typeface="Source Sans Pro"/>
            </a:endParaRPr>
          </a:p>
          <a:p>
            <a:pPr marL="1617980" marR="5080">
              <a:lnSpc>
                <a:spcPct val="100000"/>
              </a:lnSpc>
              <a:spcBef>
                <a:spcPts val="1300"/>
              </a:spcBef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мобильного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прило- </a:t>
            </a:r>
            <a:r>
              <a:rPr dirty="0" sz="1100">
                <a:latin typeface="Source Sans Pro"/>
                <a:cs typeface="Source Sans Pro"/>
              </a:rPr>
              <a:t>жения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«Госуслуги»,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учетной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зарегистрироваться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(регистрация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38236" y="988555"/>
            <a:ext cx="876300" cy="5977890"/>
            <a:chOff x="938236" y="988555"/>
            <a:chExt cx="876300" cy="597789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602" y="988555"/>
              <a:ext cx="875566" cy="19164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236" y="3022553"/>
              <a:ext cx="875919" cy="19162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236" y="5056543"/>
              <a:ext cx="875919" cy="190940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050399" y="3013204"/>
            <a:ext cx="27705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r>
              <a:rPr dirty="0" sz="1100">
                <a:latin typeface="Source Sans Pro"/>
                <a:cs typeface="Source Sans Pro"/>
              </a:rPr>
              <a:t> с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использовани- </a:t>
            </a:r>
            <a:r>
              <a:rPr dirty="0" sz="1100">
                <a:latin typeface="Source Sans Pro"/>
                <a:cs typeface="Source Sans Pro"/>
              </a:rPr>
              <a:t>ем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аутен- </a:t>
            </a:r>
            <a:r>
              <a:rPr dirty="0" sz="1100">
                <a:latin typeface="Source Sans Pro"/>
                <a:cs typeface="Source Sans Pro"/>
              </a:rPr>
              <a:t>тификации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2050399" y="5047203"/>
            <a:ext cx="263906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 в</a:t>
            </a:r>
            <a:r>
              <a:rPr dirty="0" sz="1100" spc="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«Уведомления»,</a:t>
            </a:r>
            <a:r>
              <a:rPr dirty="0" sz="1100" spc="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нажав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значок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колокольчика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или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выбрав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акту- </a:t>
            </a:r>
            <a:r>
              <a:rPr dirty="0" sz="1100">
                <a:latin typeface="Source Sans Pro"/>
                <a:cs typeface="Source Sans Pro"/>
              </a:rPr>
              <a:t>альную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новостной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ленте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личного</a:t>
            </a:r>
            <a:r>
              <a:rPr dirty="0" sz="1100" spc="-10">
                <a:latin typeface="Source Sans Pro"/>
                <a:cs typeface="Source Sans Pro"/>
              </a:rPr>
              <a:t> кабинета</a:t>
            </a:r>
            <a:endParaRPr sz="11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050399" y="759431"/>
            <a:ext cx="25038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 </a:t>
            </a:r>
            <a:r>
              <a:rPr dirty="0" sz="1100" spc="-10">
                <a:latin typeface="Source Sans Pro"/>
                <a:cs typeface="Source Sans Pro"/>
              </a:rPr>
              <a:t>актуальную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отмены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882" y="768781"/>
            <a:ext cx="934287" cy="195445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50399" y="2793429"/>
            <a:ext cx="21475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«Отменить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запись»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059" y="2802788"/>
            <a:ext cx="934123" cy="196832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050399" y="4867203"/>
            <a:ext cx="27127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Подтвердить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действие,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«Про- должить»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543" y="4876546"/>
            <a:ext cx="928455" cy="1933498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449379"/>
            <a:ext cx="4027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Source Sans Pro"/>
                <a:cs typeface="Source Sans Pro"/>
              </a:rPr>
              <a:t>В</a:t>
            </a:r>
            <a:r>
              <a:rPr dirty="0" sz="1600" spc="-2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каких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случаях</a:t>
            </a:r>
            <a:r>
              <a:rPr dirty="0" sz="1600" spc="-5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врач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приедет</a:t>
            </a:r>
            <a:r>
              <a:rPr dirty="0" sz="1600" spc="-5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к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Вам</a:t>
            </a:r>
            <a:r>
              <a:rPr dirty="0" sz="1600" spc="-5" b="1">
                <a:latin typeface="Source Sans Pro"/>
                <a:cs typeface="Source Sans Pro"/>
              </a:rPr>
              <a:t> </a:t>
            </a:r>
            <a:r>
              <a:rPr dirty="0" sz="1600" spc="-10" b="1">
                <a:latin typeface="Source Sans Pro"/>
                <a:cs typeface="Source Sans Pro"/>
              </a:rPr>
              <a:t>домой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1383173"/>
            <a:ext cx="4439285" cy="4618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В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каких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случаях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следует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вызывать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–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педиатра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spc="-20" b="1">
                <a:latin typeface="Source Sans Pro"/>
                <a:cs typeface="Source Sans Pro"/>
              </a:rPr>
              <a:t>дом:</a:t>
            </a:r>
            <a:endParaRPr sz="1200">
              <a:latin typeface="Source Sans Pro"/>
              <a:cs typeface="Source Sans Pro"/>
            </a:endParaRPr>
          </a:p>
          <a:p>
            <a:pPr marL="349250" indent="-228600">
              <a:lnSpc>
                <a:spcPct val="100000"/>
              </a:lnSpc>
              <a:spcBef>
                <a:spcPts val="136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Кашель,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насморк,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повышение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температуры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тела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spc="-20" b="0">
                <a:latin typeface="Source Sans Pro Light"/>
                <a:cs typeface="Source Sans Pro Light"/>
              </a:rPr>
              <a:t>Рвота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Жидкий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стул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Боли в </a:t>
            </a:r>
            <a:r>
              <a:rPr dirty="0" sz="1100" spc="-10" b="0">
                <a:latin typeface="Source Sans Pro Light"/>
                <a:cs typeface="Source Sans Pro Light"/>
              </a:rPr>
              <a:t>животе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spc="-20" b="0">
                <a:latin typeface="Source Sans Pro Light"/>
                <a:cs typeface="Source Sans Pro Light"/>
              </a:rPr>
              <a:t>Сыпь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5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Приступы</a:t>
            </a:r>
            <a:r>
              <a:rPr dirty="0" sz="1100" spc="1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затрудненного</a:t>
            </a:r>
            <a:r>
              <a:rPr dirty="0" sz="1100" spc="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дыхания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Рвота,</a:t>
            </a:r>
            <a:r>
              <a:rPr dirty="0" sz="1100" spc="-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головная</a:t>
            </a:r>
            <a:r>
              <a:rPr dirty="0" sz="1100" spc="-4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боль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Дети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до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года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-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любые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жалобы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состояние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здоровья</a:t>
            </a:r>
            <a:endParaRPr sz="1100">
              <a:latin typeface="Source Sans Pro Light"/>
              <a:cs typeface="Source Sans Pro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ource Sans Pro Light"/>
              <a:buChar char="•"/>
            </a:pPr>
            <a:endParaRPr sz="2200">
              <a:latin typeface="Source Sans Pro Light"/>
              <a:cs typeface="Source Sans Pro Light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Source Sans Pro"/>
                <a:cs typeface="Source Sans Pro"/>
              </a:rPr>
              <a:t>В</a:t>
            </a:r>
            <a:r>
              <a:rPr dirty="0" sz="1200" spc="-2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каких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случаях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следует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вызывать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–</a:t>
            </a:r>
            <a:r>
              <a:rPr dirty="0" sz="1200" spc="-10" b="1">
                <a:latin typeface="Source Sans Pro"/>
                <a:cs typeface="Source Sans Pro"/>
              </a:rPr>
              <a:t> терапевта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spc="-20" b="1">
                <a:latin typeface="Source Sans Pro"/>
                <a:cs typeface="Source Sans Pro"/>
              </a:rPr>
              <a:t>дом:</a:t>
            </a:r>
            <a:endParaRPr sz="1200">
              <a:latin typeface="Source Sans Pro"/>
              <a:cs typeface="Source Sans Pro"/>
            </a:endParaRPr>
          </a:p>
          <a:p>
            <a:pPr marL="349250" indent="-228600">
              <a:lnSpc>
                <a:spcPct val="100000"/>
              </a:lnSpc>
              <a:spcBef>
                <a:spcPts val="127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Повышение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температуры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тела—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38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градусов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выше</a:t>
            </a:r>
            <a:endParaRPr sz="1100">
              <a:latin typeface="Source Sans Pro Light"/>
              <a:cs typeface="Source Sans Pro Light"/>
            </a:endParaRPr>
          </a:p>
          <a:p>
            <a:pPr marL="348615" marR="5080" indent="-228600">
              <a:lnSpc>
                <a:spcPct val="100000"/>
              </a:lnSpc>
              <a:spcBef>
                <a:spcPts val="855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Повышение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давления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</a:t>
            </a:r>
            <a:r>
              <a:rPr dirty="0" sz="1100" spc="1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нарушением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самочувствия,</a:t>
            </a:r>
            <a:r>
              <a:rPr dirty="0" sz="1100" spc="1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например,</a:t>
            </a:r>
            <a:r>
              <a:rPr dirty="0" sz="1100" spc="155" b="0">
                <a:latin typeface="Source Sans Pro Light"/>
                <a:cs typeface="Source Sans Pro Light"/>
              </a:rPr>
              <a:t> </a:t>
            </a:r>
            <a:r>
              <a:rPr dirty="0" sz="1100" spc="-25" b="0">
                <a:latin typeface="Source Sans Pro Light"/>
                <a:cs typeface="Source Sans Pro Light"/>
              </a:rPr>
              <a:t>бо-</a:t>
            </a:r>
            <a:r>
              <a:rPr dirty="0" sz="1100" b="0">
                <a:latin typeface="Source Sans Pro Light"/>
                <a:cs typeface="Source Sans Pro Light"/>
              </a:rPr>
              <a:t> лью в </a:t>
            </a:r>
            <a:r>
              <a:rPr dirty="0" sz="1100" spc="-10" b="0">
                <a:latin typeface="Source Sans Pro Light"/>
                <a:cs typeface="Source Sans Pro Light"/>
              </a:rPr>
              <a:t>сердце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Сильные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боли в </a:t>
            </a:r>
            <a:r>
              <a:rPr dirty="0" sz="1100" spc="-10" b="0">
                <a:latin typeface="Source Sans Pro Light"/>
                <a:cs typeface="Source Sans Pro Light"/>
              </a:rPr>
              <a:t>позвоночнике</a:t>
            </a:r>
            <a:r>
              <a:rPr dirty="0" sz="1100" b="0">
                <a:latin typeface="Source Sans Pro Light"/>
                <a:cs typeface="Source Sans Pro Light"/>
              </a:rPr>
              <a:t> и ногах, трудно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двигаться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spc="-10" b="0">
                <a:latin typeface="Source Sans Pro Light"/>
                <a:cs typeface="Source Sans Pro Light"/>
              </a:rPr>
              <a:t>Головокружение,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тошнота,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рвота,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многократный</a:t>
            </a:r>
            <a:r>
              <a:rPr dirty="0" sz="1100" spc="-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жидкий</a:t>
            </a:r>
            <a:r>
              <a:rPr dirty="0" sz="1100" spc="-20" b="0">
                <a:latin typeface="Source Sans Pro Light"/>
                <a:cs typeface="Source Sans Pro Light"/>
              </a:rPr>
              <a:t> стул</a:t>
            </a:r>
            <a:endParaRPr sz="1100">
              <a:latin typeface="Source Sans Pro Light"/>
              <a:cs typeface="Source Sans Pro Light"/>
            </a:endParaRPr>
          </a:p>
          <a:p>
            <a:pPr marL="3492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48615" algn="l"/>
                <a:tab pos="349250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Симптомы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ОРВИ,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том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числе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—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симптомы </a:t>
            </a:r>
            <a:r>
              <a:rPr dirty="0" sz="1100" spc="-10" b="0">
                <a:latin typeface="Source Sans Pro Light"/>
                <a:cs typeface="Source Sans Pro Light"/>
              </a:rPr>
              <a:t>коронавируса</a:t>
            </a:r>
            <a:endParaRPr sz="1100">
              <a:latin typeface="Source Sans Pro Light"/>
              <a:cs typeface="Source Sans Pro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711903"/>
            <a:ext cx="5319395" cy="2848610"/>
            <a:chOff x="8790" y="4711903"/>
            <a:chExt cx="5319395" cy="284861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187" y="4711903"/>
              <a:ext cx="4330432" cy="208804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6688" y="448161"/>
            <a:ext cx="4446905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вызвать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spc="-25" b="1">
                <a:latin typeface="Source Sans Pro"/>
                <a:cs typeface="Source Sans Pro"/>
              </a:rPr>
              <a:t>дом</a:t>
            </a:r>
            <a:endParaRPr sz="1200">
              <a:latin typeface="Source Sans Pro"/>
              <a:cs typeface="Source Sans Pro"/>
            </a:endParaRPr>
          </a:p>
          <a:p>
            <a:pPr marL="356870" indent="-229235">
              <a:lnSpc>
                <a:spcPct val="100000"/>
              </a:lnSpc>
              <a:spcBef>
                <a:spcPts val="136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dirty="0" sz="1100" b="0">
                <a:latin typeface="Source Sans Pro Light"/>
                <a:cs typeface="Source Sans Pro Light"/>
              </a:rPr>
              <a:t>Позвонить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регистратуру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Вашей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медицинской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организации.</a:t>
            </a:r>
            <a:endParaRPr sz="1100">
              <a:latin typeface="Source Sans Pro Light"/>
              <a:cs typeface="Source Sans Pro Light"/>
            </a:endParaRPr>
          </a:p>
          <a:p>
            <a:pPr marL="356870" marR="508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dirty="0" sz="1100" spc="-10" b="0">
                <a:latin typeface="Source Sans Pro Light"/>
                <a:cs typeface="Source Sans Pro Light"/>
              </a:rPr>
              <a:t>Воспользоваться</a:t>
            </a:r>
            <a:r>
              <a:rPr dirty="0" sz="1100" spc="3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порталом</a:t>
            </a:r>
            <a:r>
              <a:rPr dirty="0" sz="1100" spc="30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«Госуслуги»</a:t>
            </a:r>
            <a:r>
              <a:rPr dirty="0" sz="1100" spc="3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или</a:t>
            </a:r>
            <a:r>
              <a:rPr dirty="0" sz="1100" spc="3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сервисом</a:t>
            </a:r>
            <a:r>
              <a:rPr dirty="0" sz="1100" spc="3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«Электронная регистратура</a:t>
            </a:r>
            <a:r>
              <a:rPr dirty="0" sz="1100" spc="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Югры»</a:t>
            </a:r>
            <a:r>
              <a:rPr dirty="0" sz="1100" spc="1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(https://er.dzhmao.ru)</a:t>
            </a:r>
            <a:endParaRPr sz="1100">
              <a:latin typeface="Source Sans Pro Light"/>
              <a:cs typeface="Source Sans Pro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Source Sans Pro Light"/>
              <a:cs typeface="Source Sans Pro Light"/>
            </a:endParaRPr>
          </a:p>
          <a:p>
            <a:pPr marL="12700" marR="15113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зарегистри- </a:t>
            </a:r>
            <a:r>
              <a:rPr dirty="0" sz="1100">
                <a:latin typeface="Source Sans Pro"/>
                <a:cs typeface="Source Sans Pro"/>
              </a:rPr>
              <a:t>роваться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(регистрация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402" y="2049857"/>
            <a:ext cx="4413592" cy="212251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36699" y="4261669"/>
            <a:ext cx="44062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использованием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иденти- </a:t>
            </a:r>
            <a:r>
              <a:rPr dirty="0" sz="1100">
                <a:latin typeface="Source Sans Pro"/>
                <a:cs typeface="Source Sans Pro"/>
              </a:rPr>
              <a:t>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38251"/>
            <a:ext cx="5328285" cy="6821805"/>
            <a:chOff x="0" y="738251"/>
            <a:chExt cx="5328285" cy="6821805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997" y="738251"/>
              <a:ext cx="4413605" cy="207932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47856"/>
            <a:ext cx="2918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 раздел </a:t>
            </a:r>
            <a:r>
              <a:rPr dirty="0" sz="1100" spc="-10">
                <a:latin typeface="Source Sans Pro"/>
                <a:cs typeface="Source Sans Pro"/>
              </a:rPr>
              <a:t>«Услуги»</a:t>
            </a:r>
            <a:r>
              <a:rPr dirty="0" sz="1100">
                <a:latin typeface="Source Sans Pro"/>
                <a:cs typeface="Source Sans Pro"/>
              </a:rPr>
              <a:t> или «Моё </a:t>
            </a:r>
            <a:r>
              <a:rPr dirty="0" sz="1100" spc="-10">
                <a:latin typeface="Source Sans Pro"/>
                <a:cs typeface="Source Sans Pro"/>
              </a:rPr>
              <a:t>здоровье»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2961242"/>
            <a:ext cx="39554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открывшейся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странице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«Вызов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дом»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64997" y="3288505"/>
            <a:ext cx="4413885" cy="3814445"/>
            <a:chOff x="464997" y="3288505"/>
            <a:chExt cx="4413885" cy="381444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997" y="3288505"/>
              <a:ext cx="4413605" cy="19899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997" y="5765012"/>
              <a:ext cx="4405802" cy="133779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4500" y="5474628"/>
            <a:ext cx="3553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2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«Начать»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4500" y="447856"/>
            <a:ext cx="36455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Отметить,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кому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оформить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дом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997" y="742200"/>
            <a:ext cx="4413605" cy="175112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36699" y="2616882"/>
            <a:ext cx="24872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Проверить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корректность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Ваших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данных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938932"/>
            <a:ext cx="4413605" cy="200205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36699" y="5114656"/>
            <a:ext cx="43122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Проверить</a:t>
            </a:r>
            <a:r>
              <a:rPr dirty="0" sz="1100" spc="-10">
                <a:latin typeface="Source Sans Pro"/>
                <a:cs typeface="Source Sans Pro"/>
              </a:rPr>
              <a:t> контактный </a:t>
            </a:r>
            <a:r>
              <a:rPr dirty="0" sz="1100">
                <a:latin typeface="Source Sans Pro"/>
                <a:cs typeface="Source Sans Pro"/>
              </a:rPr>
              <a:t>телефон,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необходимости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можно</a:t>
            </a:r>
            <a:r>
              <a:rPr dirty="0" sz="1100" spc="-10">
                <a:latin typeface="Source Sans Pro"/>
                <a:cs typeface="Source Sans Pro"/>
              </a:rPr>
              <a:t> скоррек- </a:t>
            </a:r>
            <a:r>
              <a:rPr dirty="0" sz="1100">
                <a:latin typeface="Source Sans Pro"/>
                <a:cs typeface="Source Sans Pro"/>
              </a:rPr>
              <a:t>тировать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контактный</a:t>
            </a:r>
            <a:r>
              <a:rPr dirty="0" sz="110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телефон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576620"/>
            <a:ext cx="4413605" cy="1526184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52300" y="447856"/>
            <a:ext cx="24364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адрес для вызова врача на </a:t>
            </a:r>
            <a:r>
              <a:rPr dirty="0" sz="1100" spc="-25">
                <a:latin typeface="Source Sans Pro"/>
                <a:cs typeface="Source Sans Pro"/>
              </a:rPr>
              <a:t>дом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808" y="738251"/>
            <a:ext cx="4413605" cy="175751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44500" y="2616882"/>
            <a:ext cx="42348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дополнительные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сведения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«Про-</a:t>
            </a:r>
            <a:r>
              <a:rPr dirty="0" sz="1100" spc="-10">
                <a:latin typeface="Source Sans Pro"/>
                <a:cs typeface="Source Sans Pro"/>
              </a:rPr>
              <a:t> должить»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7200" y="3001479"/>
            <a:ext cx="4222750" cy="4035425"/>
            <a:chOff x="457200" y="3001479"/>
            <a:chExt cx="4222750" cy="403542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003" y="3001479"/>
              <a:ext cx="3702993" cy="205323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5526849"/>
              <a:ext cx="4222404" cy="150991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36699" y="5208882"/>
            <a:ext cx="3117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симптомы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«Продолжить»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3421405"/>
            <a:ext cx="5319395" cy="4138929"/>
            <a:chOff x="8790" y="3421405"/>
            <a:chExt cx="5319395" cy="4138929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402" y="3421405"/>
              <a:ext cx="4413592" cy="211885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7856"/>
            <a:ext cx="43294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204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«Подтвердить</a:t>
            </a:r>
            <a:r>
              <a:rPr dirty="0" sz="1100" spc="-10">
                <a:latin typeface="Source Sans Pro"/>
                <a:cs typeface="Source Sans Pro"/>
              </a:rPr>
              <a:t> вызов»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997" y="738251"/>
            <a:ext cx="4413605" cy="173499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36699" y="2618656"/>
            <a:ext cx="433514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сформирована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направлена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медицин- </a:t>
            </a:r>
            <a:r>
              <a:rPr dirty="0" sz="1100">
                <a:latin typeface="Source Sans Pro"/>
                <a:cs typeface="Source Sans Pro"/>
              </a:rPr>
              <a:t>скую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организацию.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данном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этапе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приобретает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«От-</a:t>
            </a:r>
            <a:r>
              <a:rPr dirty="0" sz="1100">
                <a:latin typeface="Source Sans Pro"/>
                <a:cs typeface="Source Sans Pro"/>
              </a:rPr>
              <a:t> правлен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запрос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запись»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требует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подтверждения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медицинской организации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52300" y="447856"/>
            <a:ext cx="45326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Информацию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заявки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можно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посмотреть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«Заявления»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2300" y="4754528"/>
            <a:ext cx="43884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0">
                <a:latin typeface="Source Sans Pro"/>
                <a:cs typeface="Source Sans Pro"/>
              </a:rPr>
              <a:t> считается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принятой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медицинской</a:t>
            </a:r>
            <a:r>
              <a:rPr dirty="0" sz="1100" spc="-10">
                <a:latin typeface="Source Sans Pro"/>
                <a:cs typeface="Source Sans Pro"/>
              </a:rPr>
              <a:t> органи- </a:t>
            </a:r>
            <a:r>
              <a:rPr dirty="0" sz="1100">
                <a:latin typeface="Source Sans Pro"/>
                <a:cs typeface="Source Sans Pro"/>
              </a:rPr>
              <a:t>зацией,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если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приобрела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 </a:t>
            </a:r>
            <a:r>
              <a:rPr dirty="0" sz="1100">
                <a:latin typeface="Source Sans Pro"/>
                <a:cs typeface="Source Sans Pro"/>
              </a:rPr>
              <a:t>«Заявка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подтверждена»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75" y="674929"/>
            <a:ext cx="4060507" cy="1644941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457200" y="2375065"/>
            <a:ext cx="4053840" cy="4728210"/>
            <a:chOff x="457200" y="2375065"/>
            <a:chExt cx="4053840" cy="472821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375065"/>
              <a:ext cx="4053335" cy="23335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000" y="5154005"/>
              <a:ext cx="4045536" cy="194879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745254"/>
            <a:ext cx="5319395" cy="2814955"/>
            <a:chOff x="8790" y="4745254"/>
            <a:chExt cx="5319395" cy="281495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654" y="4745254"/>
              <a:ext cx="4413589" cy="231188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9591" y="449379"/>
            <a:ext cx="3223895" cy="930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  <a:tabLst>
                <a:tab pos="3209925" algn="l"/>
              </a:tabLst>
            </a:pP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Запись</a:t>
            </a:r>
            <a:r>
              <a:rPr dirty="0" u="sng" sz="1600" spc="-15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 </a:t>
            </a: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на</a:t>
            </a:r>
            <a:r>
              <a:rPr dirty="0" u="sng" sz="1600" spc="-1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 </a:t>
            </a: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приём</a:t>
            </a:r>
            <a:r>
              <a:rPr dirty="0" u="sng" sz="1600" spc="-1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 </a:t>
            </a: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к</a:t>
            </a:r>
            <a:r>
              <a:rPr dirty="0" u="sng" sz="1600" spc="-1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 </a:t>
            </a:r>
            <a:r>
              <a:rPr dirty="0" u="sng" sz="1600" spc="-2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врачу</a:t>
            </a:r>
            <a:r>
              <a:rPr dirty="0" u="sng" sz="1600" b="1">
                <a:uFill>
                  <a:solidFill>
                    <a:srgbClr val="75A3D2"/>
                  </a:solidFill>
                </a:uFill>
                <a:latin typeface="Source Sans Pro"/>
                <a:cs typeface="Source Sans Pro"/>
              </a:rPr>
              <a:t>	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Source Sans Pro"/>
                <a:cs typeface="Source Sans Pro"/>
              </a:rPr>
              <a:t>Запись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2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сервис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Source Sans Pro"/>
                <a:cs typeface="Source Sans Pro"/>
              </a:rPr>
              <a:t>«Электронная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регистратура</a:t>
            </a:r>
            <a:r>
              <a:rPr dirty="0" sz="120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Югры»</a:t>
            </a:r>
            <a:endParaRPr sz="12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825" y="460806"/>
            <a:ext cx="1042516" cy="107541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2045" y="1611180"/>
            <a:ext cx="2781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1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Вход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59" y="4167969"/>
            <a:ext cx="43434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2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 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Авторизация </a:t>
            </a:r>
            <a:r>
              <a:rPr dirty="0" sz="1100" spc="-10">
                <a:latin typeface="Source Sans Pro"/>
                <a:cs typeface="Source Sans Pro"/>
              </a:rPr>
              <a:t>пользователя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 использованием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 </a:t>
            </a:r>
            <a:r>
              <a:rPr dirty="0" sz="1100" spc="-10">
                <a:latin typeface="Source Sans Pro"/>
                <a:cs typeface="Source Sans Pro"/>
              </a:rPr>
              <a:t>системы идентификации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2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297" y="1873885"/>
            <a:ext cx="4416044" cy="224459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818280" y="1570141"/>
            <a:ext cx="10579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7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Source Sans Pro"/>
                <a:cs typeface="Source Sans Pro"/>
              </a:rPr>
              <a:t>Отсканируйте </a:t>
            </a:r>
            <a:r>
              <a:rPr dirty="0" sz="800" spc="-10">
                <a:latin typeface="Source Sans Pro"/>
                <a:cs typeface="Source Sans Pro"/>
              </a:rPr>
              <a:t>QR-</a:t>
            </a:r>
            <a:r>
              <a:rPr dirty="0" sz="800" spc="-20">
                <a:latin typeface="Source Sans Pro"/>
                <a:cs typeface="Source Sans Pro"/>
              </a:rPr>
              <a:t>код,</a:t>
            </a:r>
            <a:r>
              <a:rPr dirty="0" sz="800" spc="500">
                <a:latin typeface="Source Sans Pro"/>
                <a:cs typeface="Source Sans Pro"/>
              </a:rPr>
              <a:t> </a:t>
            </a:r>
            <a:r>
              <a:rPr dirty="0" sz="800">
                <a:latin typeface="Source Sans Pro"/>
                <a:cs typeface="Source Sans Pro"/>
              </a:rPr>
              <a:t>чтобы</a:t>
            </a:r>
            <a:r>
              <a:rPr dirty="0" sz="800" spc="5">
                <a:latin typeface="Source Sans Pro"/>
                <a:cs typeface="Source Sans Pro"/>
              </a:rPr>
              <a:t> </a:t>
            </a:r>
            <a:r>
              <a:rPr dirty="0" sz="800">
                <a:latin typeface="Source Sans Pro"/>
                <a:cs typeface="Source Sans Pro"/>
              </a:rPr>
              <a:t>перейти</a:t>
            </a:r>
            <a:r>
              <a:rPr dirty="0" sz="800" spc="5">
                <a:latin typeface="Source Sans Pro"/>
                <a:cs typeface="Source Sans Pro"/>
              </a:rPr>
              <a:t> </a:t>
            </a:r>
            <a:r>
              <a:rPr dirty="0" sz="800">
                <a:latin typeface="Source Sans Pro"/>
                <a:cs typeface="Source Sans Pro"/>
              </a:rPr>
              <a:t>на</a:t>
            </a:r>
            <a:r>
              <a:rPr dirty="0" sz="800" spc="5">
                <a:latin typeface="Source Sans Pro"/>
                <a:cs typeface="Source Sans Pro"/>
              </a:rPr>
              <a:t> </a:t>
            </a:r>
            <a:r>
              <a:rPr dirty="0" sz="800" spc="-20">
                <a:latin typeface="Source Sans Pro"/>
                <a:cs typeface="Source Sans Pro"/>
              </a:rPr>
              <a:t>сайт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175252"/>
            <a:ext cx="5319395" cy="3385185"/>
            <a:chOff x="8790" y="4175252"/>
            <a:chExt cx="5319395" cy="338518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984" y="4175252"/>
              <a:ext cx="4330433" cy="20880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8161"/>
            <a:ext cx="4300855" cy="98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отменить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заявку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вызова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дом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портале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Source Sans Pro"/>
                <a:cs typeface="Source Sans Pro"/>
              </a:rPr>
              <a:t>«Госуслуги»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- </a:t>
            </a:r>
            <a:r>
              <a:rPr dirty="0" sz="1200" spc="-10" b="1">
                <a:latin typeface="Source Sans Pro"/>
                <a:cs typeface="Source Sans Pro"/>
              </a:rPr>
              <a:t>http</a:t>
            </a:r>
            <a:r>
              <a:rPr dirty="0" sz="1200" spc="-10" b="1">
                <a:latin typeface="Source Sans Pro"/>
                <a:cs typeface="Source Sans Pro"/>
                <a:hlinkClick r:id="rId3"/>
              </a:rPr>
              <a:t>s://www</a:t>
            </a:r>
            <a:r>
              <a:rPr dirty="0" sz="1200" spc="-10" b="1">
                <a:latin typeface="Source Sans Pro"/>
                <a:cs typeface="Source Sans Pro"/>
              </a:rPr>
              <a:t>.go</a:t>
            </a:r>
            <a:r>
              <a:rPr dirty="0" sz="1200" spc="-10" b="1">
                <a:latin typeface="Source Sans Pro"/>
                <a:cs typeface="Source Sans Pro"/>
                <a:hlinkClick r:id="rId3"/>
              </a:rPr>
              <a:t>suslugi.ru/</a:t>
            </a:r>
            <a:endParaRPr sz="12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зарегистри- </a:t>
            </a:r>
            <a:r>
              <a:rPr dirty="0" sz="1100">
                <a:latin typeface="Source Sans Pro"/>
                <a:cs typeface="Source Sans Pro"/>
              </a:rPr>
              <a:t>роваться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(регистрация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513205"/>
            <a:ext cx="4413600" cy="212249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3725016"/>
            <a:ext cx="44062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использованием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иденти- </a:t>
            </a:r>
            <a:r>
              <a:rPr dirty="0" sz="1100">
                <a:latin typeface="Source Sans Pro"/>
                <a:cs typeface="Source Sans Pro"/>
              </a:rPr>
              <a:t>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23599"/>
            <a:ext cx="5328285" cy="6736080"/>
            <a:chOff x="0" y="823599"/>
            <a:chExt cx="5328285" cy="673608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997" y="823599"/>
              <a:ext cx="4413605" cy="209104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47856"/>
            <a:ext cx="42157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-10">
                <a:latin typeface="Source Sans Pro"/>
                <a:cs typeface="Source Sans Pro"/>
              </a:rPr>
              <a:t> «Заявления»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активную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заявку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вызов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дом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3002663"/>
            <a:ext cx="16973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4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4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«Отменить»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7200" y="3262503"/>
            <a:ext cx="4413885" cy="3360420"/>
            <a:chOff x="457200" y="3262503"/>
            <a:chExt cx="4413885" cy="336042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262503"/>
              <a:ext cx="4413605" cy="151199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5110492"/>
              <a:ext cx="4413605" cy="151199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4500" y="4850655"/>
            <a:ext cx="35058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Подтвердить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действие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«Отменить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запись»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4500" y="448161"/>
            <a:ext cx="4362450" cy="1236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16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оформить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заявку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вызова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дом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10" b="1">
                <a:latin typeface="Source Sans Pro"/>
                <a:cs typeface="Source Sans Pro"/>
              </a:rPr>
              <a:t> мобильное </a:t>
            </a:r>
            <a:r>
              <a:rPr dirty="0" sz="1200" b="1">
                <a:latin typeface="Source Sans Pro"/>
                <a:cs typeface="Source Sans Pro"/>
              </a:rPr>
              <a:t>приложение</a:t>
            </a:r>
            <a:r>
              <a:rPr dirty="0" sz="1200" spc="-3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«Госуслуги»</a:t>
            </a:r>
            <a:endParaRPr sz="1200">
              <a:latin typeface="Source Sans Pro"/>
              <a:cs typeface="Source Sans Pro"/>
            </a:endParaRPr>
          </a:p>
          <a:p>
            <a:pPr marL="1617980" marR="5080">
              <a:lnSpc>
                <a:spcPct val="100000"/>
              </a:lnSpc>
              <a:spcBef>
                <a:spcPts val="1370"/>
              </a:spcBef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мобильного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прило- </a:t>
            </a:r>
            <a:r>
              <a:rPr dirty="0" sz="1100">
                <a:latin typeface="Source Sans Pro"/>
                <a:cs typeface="Source Sans Pro"/>
              </a:rPr>
              <a:t>жения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«Госуслуги»,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учетной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зарегистрироваться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(регистрация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602" y="997559"/>
            <a:ext cx="875566" cy="19163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50399" y="3022203"/>
            <a:ext cx="27705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r>
              <a:rPr dirty="0" sz="1100">
                <a:latin typeface="Source Sans Pro"/>
                <a:cs typeface="Source Sans Pro"/>
              </a:rPr>
              <a:t> с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использовани- </a:t>
            </a:r>
            <a:r>
              <a:rPr dirty="0" sz="1100">
                <a:latin typeface="Source Sans Pro"/>
                <a:cs typeface="Source Sans Pro"/>
              </a:rPr>
              <a:t>ем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аутен- </a:t>
            </a:r>
            <a:r>
              <a:rPr dirty="0" sz="1100">
                <a:latin typeface="Source Sans Pro"/>
                <a:cs typeface="Source Sans Pro"/>
              </a:rPr>
              <a:t>тификации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236" y="3031553"/>
            <a:ext cx="875920" cy="191628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050399" y="5056203"/>
            <a:ext cx="18453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«Здоровье»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298" y="5065547"/>
            <a:ext cx="874871" cy="1954453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8781"/>
            <a:ext cx="5328285" cy="6790690"/>
            <a:chOff x="0" y="768781"/>
            <a:chExt cx="5328285" cy="679069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9298" y="768781"/>
              <a:ext cx="874870" cy="195444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050399" y="759431"/>
            <a:ext cx="25908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открывшейся </a:t>
            </a:r>
            <a:r>
              <a:rPr dirty="0" sz="1100">
                <a:latin typeface="Source Sans Pro"/>
                <a:cs typeface="Source Sans Pro"/>
              </a:rPr>
              <a:t>странице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0">
                <a:latin typeface="Source Sans Pro"/>
                <a:cs typeface="Source Sans Pro"/>
              </a:rPr>
              <a:t> кнопку</a:t>
            </a:r>
            <a:endParaRPr sz="11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«Вызов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дом»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50399" y="2793429"/>
            <a:ext cx="25107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2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нажать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5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«Начать»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36294" y="2802779"/>
            <a:ext cx="878205" cy="3989070"/>
            <a:chOff x="936294" y="2802779"/>
            <a:chExt cx="878205" cy="398907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294" y="2802779"/>
              <a:ext cx="877874" cy="195445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473" y="4836778"/>
              <a:ext cx="873696" cy="195445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050399" y="4827430"/>
            <a:ext cx="28155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Отметить,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кому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оформить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вызов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дом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836778"/>
            <a:ext cx="5319395" cy="2723515"/>
            <a:chOff x="8790" y="4836778"/>
            <a:chExt cx="5319395" cy="272351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972" y="4836778"/>
              <a:ext cx="995197" cy="195445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050399" y="759431"/>
            <a:ext cx="24872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Проверить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корректность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Ваших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данных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999" y="768781"/>
            <a:ext cx="1010169" cy="195445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050399" y="2793429"/>
            <a:ext cx="277241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Проверить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контактный</a:t>
            </a:r>
            <a:r>
              <a:rPr dirty="0" sz="1100">
                <a:latin typeface="Source Sans Pro"/>
                <a:cs typeface="Source Sans Pro"/>
              </a:rPr>
              <a:t> телефон, при </a:t>
            </a:r>
            <a:r>
              <a:rPr dirty="0" sz="1100" spc="-10">
                <a:latin typeface="Source Sans Pro"/>
                <a:cs typeface="Source Sans Pro"/>
              </a:rPr>
              <a:t>необ- </a:t>
            </a:r>
            <a:r>
              <a:rPr dirty="0" sz="1100">
                <a:latin typeface="Source Sans Pro"/>
                <a:cs typeface="Source Sans Pro"/>
              </a:rPr>
              <a:t>ходимости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можно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скорректировать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контакт- </a:t>
            </a:r>
            <a:r>
              <a:rPr dirty="0" sz="1100">
                <a:latin typeface="Source Sans Pro"/>
                <a:cs typeface="Source Sans Pro"/>
              </a:rPr>
              <a:t>ный </a:t>
            </a:r>
            <a:r>
              <a:rPr dirty="0" sz="1100" spc="-10">
                <a:latin typeface="Source Sans Pro"/>
                <a:cs typeface="Source Sans Pro"/>
              </a:rPr>
              <a:t>телефон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999" y="2833242"/>
            <a:ext cx="1007998" cy="192398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050399" y="4827430"/>
            <a:ext cx="24364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адрес для вызова врача на </a:t>
            </a:r>
            <a:r>
              <a:rPr dirty="0" sz="1100" spc="-25">
                <a:latin typeface="Source Sans Pro"/>
                <a:cs typeface="Source Sans Pro"/>
              </a:rPr>
              <a:t>дом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8781"/>
            <a:ext cx="5328285" cy="6790690"/>
            <a:chOff x="0" y="768781"/>
            <a:chExt cx="5328285" cy="679069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999" y="768781"/>
              <a:ext cx="1010169" cy="195444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050399" y="759431"/>
            <a:ext cx="28181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дополнительные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сведения для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врача</a:t>
            </a:r>
            <a:r>
              <a:rPr dirty="0" sz="1100">
                <a:latin typeface="Source Sans Pro"/>
                <a:cs typeface="Source Sans Pro"/>
              </a:rPr>
              <a:t> и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«Продолжить»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50399" y="2793429"/>
            <a:ext cx="27933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симптомы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«Продол- </a:t>
            </a:r>
            <a:r>
              <a:rPr dirty="0" sz="1100" spc="-20">
                <a:latin typeface="Source Sans Pro"/>
                <a:cs typeface="Source Sans Pro"/>
              </a:rPr>
              <a:t>жить»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04000" y="2802779"/>
            <a:ext cx="1010285" cy="3989070"/>
            <a:chOff x="804000" y="2802779"/>
            <a:chExt cx="1010285" cy="398907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000" y="2802779"/>
              <a:ext cx="1010169" cy="195445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000" y="4836769"/>
              <a:ext cx="1010169" cy="195446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050399" y="4827430"/>
            <a:ext cx="25107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Ознакомиться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информацией</a:t>
            </a:r>
            <a:r>
              <a:rPr dirty="0" sz="1100" spc="2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нажать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«Подтвердить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вызов»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050399" y="759431"/>
            <a:ext cx="278765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223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0">
                <a:latin typeface="Source Sans Pro"/>
                <a:cs typeface="Source Sans Pro"/>
              </a:rPr>
              <a:t> сформирована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направлена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медицинскую</a:t>
            </a:r>
            <a:r>
              <a:rPr dirty="0" sz="1100" spc="-10">
                <a:latin typeface="Source Sans Pro"/>
                <a:cs typeface="Source Sans Pro"/>
              </a:rPr>
              <a:t> организацию.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данном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этапе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приобретает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</a:t>
            </a:r>
            <a:endParaRPr sz="1100">
              <a:latin typeface="Source Sans Pro"/>
              <a:cs typeface="Source Sans Pro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«Отправлен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запрос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 запись»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2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требует </a:t>
            </a:r>
            <a:r>
              <a:rPr dirty="0" sz="1100">
                <a:latin typeface="Source Sans Pro"/>
                <a:cs typeface="Source Sans Pro"/>
              </a:rPr>
              <a:t>подтверждения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организации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729" y="768781"/>
            <a:ext cx="911193" cy="195445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50399" y="2793429"/>
            <a:ext cx="28022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Информацию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</a:t>
            </a:r>
            <a:r>
              <a:rPr dirty="0" sz="1100" spc="-10">
                <a:latin typeface="Source Sans Pro"/>
                <a:cs typeface="Source Sans Pro"/>
              </a:rPr>
              <a:t> статусе </a:t>
            </a:r>
            <a:r>
              <a:rPr dirty="0" sz="1100">
                <a:latin typeface="Source Sans Pro"/>
                <a:cs typeface="Source Sans Pro"/>
              </a:rPr>
              <a:t>заявки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можно</a:t>
            </a:r>
            <a:r>
              <a:rPr dirty="0" sz="1100" spc="-10">
                <a:latin typeface="Source Sans Pro"/>
                <a:cs typeface="Source Sans Pro"/>
              </a:rPr>
              <a:t> посмо- </a:t>
            </a:r>
            <a:r>
              <a:rPr dirty="0" sz="1100">
                <a:latin typeface="Source Sans Pro"/>
                <a:cs typeface="Source Sans Pro"/>
              </a:rPr>
              <a:t>треть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разделе</a:t>
            </a:r>
            <a:r>
              <a:rPr dirty="0" sz="1100" spc="-10">
                <a:latin typeface="Source Sans Pro"/>
                <a:cs typeface="Source Sans Pro"/>
              </a:rPr>
              <a:t> «Заявления»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627" y="2802775"/>
            <a:ext cx="1007541" cy="195445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050399" y="4827430"/>
            <a:ext cx="275653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0">
                <a:latin typeface="Source Sans Pro"/>
                <a:cs typeface="Source Sans Pro"/>
              </a:rPr>
              <a:t> считается </a:t>
            </a:r>
            <a:r>
              <a:rPr dirty="0" sz="1100" spc="-20">
                <a:latin typeface="Source Sans Pro"/>
                <a:cs typeface="Source Sans Pro"/>
              </a:rPr>
              <a:t>при-</a:t>
            </a:r>
            <a:r>
              <a:rPr dirty="0" sz="1100">
                <a:latin typeface="Source Sans Pro"/>
                <a:cs typeface="Source Sans Pro"/>
              </a:rPr>
              <a:t> нятой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медицинской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организацией,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если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она</a:t>
            </a:r>
            <a:r>
              <a:rPr dirty="0" sz="1100">
                <a:latin typeface="Source Sans Pro"/>
                <a:cs typeface="Source Sans Pro"/>
              </a:rPr>
              <a:t> приобрела</a:t>
            </a:r>
            <a:r>
              <a:rPr dirty="0" sz="1100" spc="19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 </a:t>
            </a:r>
            <a:r>
              <a:rPr dirty="0" sz="1100">
                <a:latin typeface="Source Sans Pro"/>
                <a:cs typeface="Source Sans Pro"/>
              </a:rPr>
              <a:t>«Заявка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подтверждена»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742" y="4836769"/>
            <a:ext cx="1007427" cy="1954466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448161"/>
            <a:ext cx="4362450" cy="1228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367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отменить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заявку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вызова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дом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мобильное </a:t>
            </a:r>
            <a:r>
              <a:rPr dirty="0" sz="1200" b="1">
                <a:latin typeface="Source Sans Pro"/>
                <a:cs typeface="Source Sans Pro"/>
              </a:rPr>
              <a:t>приложение</a:t>
            </a:r>
            <a:r>
              <a:rPr dirty="0" sz="1200" spc="-3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«Госуслуги»</a:t>
            </a:r>
            <a:endParaRPr sz="1200">
              <a:latin typeface="Source Sans Pro"/>
              <a:cs typeface="Source Sans Pro"/>
            </a:endParaRPr>
          </a:p>
          <a:p>
            <a:pPr marL="1617980" marR="5080">
              <a:lnSpc>
                <a:spcPct val="100000"/>
              </a:lnSpc>
              <a:spcBef>
                <a:spcPts val="1310"/>
              </a:spcBef>
            </a:pPr>
            <a:r>
              <a:rPr dirty="0" sz="1100">
                <a:latin typeface="Source Sans Pro"/>
                <a:cs typeface="Source Sans Pro"/>
              </a:rPr>
              <a:t>Зайти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мобильного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прило- </a:t>
            </a:r>
            <a:r>
              <a:rPr dirty="0" sz="1100">
                <a:latin typeface="Source Sans Pro"/>
                <a:cs typeface="Source Sans Pro"/>
              </a:rPr>
              <a:t>жения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«Госуслуги»,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отсутствии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учетной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зарегистрироваться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(регистрация </a:t>
            </a:r>
            <a:r>
              <a:rPr dirty="0" sz="1100">
                <a:latin typeface="Source Sans Pro"/>
                <a:cs typeface="Source Sans Pro"/>
              </a:rPr>
              <a:t>доступна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14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лет)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36294" y="990004"/>
            <a:ext cx="878205" cy="6022975"/>
            <a:chOff x="936294" y="990004"/>
            <a:chExt cx="878205" cy="602297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602" y="990004"/>
              <a:ext cx="875566" cy="19164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236" y="3024009"/>
              <a:ext cx="875919" cy="19162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294" y="5058005"/>
              <a:ext cx="877874" cy="195445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050399" y="3014656"/>
            <a:ext cx="277050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10">
                <a:latin typeface="Source Sans Pro"/>
                <a:cs typeface="Source Sans Pro"/>
              </a:rPr>
              <a:t> пользователя</a:t>
            </a:r>
            <a:r>
              <a:rPr dirty="0" sz="1100">
                <a:latin typeface="Source Sans Pro"/>
                <a:cs typeface="Source Sans Pro"/>
              </a:rPr>
              <a:t> с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использовани- </a:t>
            </a:r>
            <a:r>
              <a:rPr dirty="0" sz="1100">
                <a:latin typeface="Source Sans Pro"/>
                <a:cs typeface="Source Sans Pro"/>
              </a:rPr>
              <a:t>ем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аутен- </a:t>
            </a:r>
            <a:r>
              <a:rPr dirty="0" sz="1100">
                <a:latin typeface="Source Sans Pro"/>
                <a:cs typeface="Source Sans Pro"/>
              </a:rPr>
              <a:t>тификации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от</a:t>
            </a:r>
            <a:r>
              <a:rPr dirty="0" sz="1100" spc="-10">
                <a:latin typeface="Source Sans Pro"/>
                <a:cs typeface="Source Sans Pro"/>
              </a:rPr>
              <a:t> Госуслуг)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2050399" y="5048656"/>
            <a:ext cx="26962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раздел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«Уведомления»,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на</a:t>
            </a:r>
            <a:r>
              <a:rPr dirty="0" sz="1100">
                <a:latin typeface="Source Sans Pro"/>
                <a:cs typeface="Source Sans Pro"/>
              </a:rPr>
              <a:t> значок</a:t>
            </a:r>
            <a:r>
              <a:rPr dirty="0" sz="1100" spc="-3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колокольчика</a:t>
            </a:r>
            <a:endParaRPr sz="11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786553"/>
            <a:ext cx="5319395" cy="2773680"/>
            <a:chOff x="8790" y="4786553"/>
            <a:chExt cx="5319395" cy="277368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299" y="4786553"/>
              <a:ext cx="885785" cy="191845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050399" y="700204"/>
            <a:ext cx="26562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активную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заявку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25">
                <a:latin typeface="Source Sans Pro"/>
                <a:cs typeface="Source Sans Pro"/>
              </a:rPr>
              <a:t> на</a:t>
            </a:r>
            <a:r>
              <a:rPr dirty="0" sz="1100" spc="500">
                <a:latin typeface="Source Sans Pro"/>
                <a:cs typeface="Source Sans Pro"/>
              </a:rPr>
              <a:t> </a:t>
            </a:r>
            <a:r>
              <a:rPr dirty="0" sz="1100" spc="-25">
                <a:latin typeface="Source Sans Pro"/>
                <a:cs typeface="Source Sans Pro"/>
              </a:rPr>
              <a:t>дом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294" y="709549"/>
            <a:ext cx="877874" cy="195446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050399" y="2734204"/>
            <a:ext cx="21475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«Отменить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запись»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056" y="2743553"/>
            <a:ext cx="877112" cy="1954443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94379"/>
            <a:ext cx="5328285" cy="6265545"/>
            <a:chOff x="0" y="1294379"/>
            <a:chExt cx="5328285" cy="6265545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294379"/>
              <a:ext cx="4071239" cy="212431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48161"/>
            <a:ext cx="408114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оформить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заявку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вызов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дом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10" b="1">
                <a:latin typeface="Source Sans Pro"/>
                <a:cs typeface="Source Sans Pro"/>
              </a:rPr>
              <a:t> сервис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Source Sans Pro"/>
                <a:cs typeface="Source Sans Pro"/>
              </a:rPr>
              <a:t>«Электронная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регистратура</a:t>
            </a:r>
            <a:r>
              <a:rPr dirty="0" sz="120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Югры»</a:t>
            </a:r>
            <a:endParaRPr sz="12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Source Sans Pro"/>
                <a:cs typeface="Source Sans Pro"/>
              </a:rPr>
              <a:t>Вход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3634030"/>
            <a:ext cx="44062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использованием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иденти- </a:t>
            </a:r>
            <a:r>
              <a:rPr dirty="0" sz="1100">
                <a:latin typeface="Source Sans Pro"/>
                <a:cs typeface="Source Sans Pro"/>
              </a:rPr>
              <a:t>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Госуслуг)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193285"/>
            <a:ext cx="4071239" cy="2196896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1032281"/>
            <a:ext cx="30841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3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услугу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«Запись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10">
                <a:latin typeface="Source Sans Pro"/>
                <a:cs typeface="Source Sans Pro"/>
              </a:rPr>
              <a:t> врачу»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3911079"/>
            <a:ext cx="27368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4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медицинскую</a:t>
            </a:r>
            <a:r>
              <a:rPr dirty="0" sz="1100" spc="-10">
                <a:latin typeface="Source Sans Pro"/>
                <a:cs typeface="Source Sans Pro"/>
              </a:rPr>
              <a:t> организацию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57200" y="1282713"/>
            <a:ext cx="4413885" cy="5236210"/>
            <a:chOff x="457200" y="1282713"/>
            <a:chExt cx="4413885" cy="523621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282713"/>
              <a:ext cx="4413605" cy="235681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4161985"/>
              <a:ext cx="4413605" cy="2356391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042420"/>
            <a:ext cx="5319395" cy="2517775"/>
            <a:chOff x="8790" y="5042420"/>
            <a:chExt cx="5319395" cy="2517775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6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5042420"/>
              <a:ext cx="4071239" cy="164039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4500" y="447855"/>
            <a:ext cx="23387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услугу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«Вызов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дом»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723451"/>
            <a:ext cx="4071239" cy="163370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4500" y="2444656"/>
            <a:ext cx="1737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19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«Получить</a:t>
            </a:r>
            <a:r>
              <a:rPr dirty="0" sz="1100" spc="-10">
                <a:latin typeface="Source Sans Pro"/>
                <a:cs typeface="Source Sans Pro"/>
              </a:rPr>
              <a:t> услугу»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2821470"/>
            <a:ext cx="4071239" cy="149606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44500" y="4441456"/>
            <a:ext cx="431863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кого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вызвать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(себя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или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ребен- </a:t>
            </a:r>
            <a:r>
              <a:rPr dirty="0" sz="1100">
                <a:latin typeface="Source Sans Pro"/>
                <a:cs typeface="Source Sans Pro"/>
              </a:rPr>
              <a:t>ка).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Дети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отображаются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согласно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перечню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внесенных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детей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личный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родителей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портале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«Госуслуги»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27608"/>
            <a:ext cx="5328285" cy="6631940"/>
            <a:chOff x="0" y="927608"/>
            <a:chExt cx="5328285" cy="663194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927608"/>
              <a:ext cx="4061752" cy="181215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447856"/>
            <a:ext cx="43802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Заполнить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данные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«Вызвать врача»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2828655"/>
            <a:ext cx="441896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сформирована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направлена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медицин- </a:t>
            </a:r>
            <a:r>
              <a:rPr dirty="0" sz="1100">
                <a:latin typeface="Source Sans Pro"/>
                <a:cs typeface="Source Sans Pro"/>
              </a:rPr>
              <a:t>скую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организацию.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данном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этапе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приобретает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</a:t>
            </a:r>
            <a:r>
              <a:rPr dirty="0" sz="1100" spc="-3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«Вызов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подтверждён»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2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требует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подтверждения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медицинской организации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7200" y="3624008"/>
            <a:ext cx="4071620" cy="3208020"/>
            <a:chOff x="457200" y="3624008"/>
            <a:chExt cx="4071620" cy="320802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624008"/>
              <a:ext cx="4071239" cy="142714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5776493"/>
              <a:ext cx="4071239" cy="105515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4500" y="5235556"/>
            <a:ext cx="44234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Заявка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дом,</a:t>
            </a:r>
            <a:r>
              <a:rPr dirty="0" sz="1100" spc="-10">
                <a:latin typeface="Source Sans Pro"/>
                <a:cs typeface="Source Sans Pro"/>
              </a:rPr>
              <a:t> считается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принятой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медицинской</a:t>
            </a:r>
            <a:r>
              <a:rPr dirty="0" sz="1100" spc="-10">
                <a:latin typeface="Source Sans Pro"/>
                <a:cs typeface="Source Sans Pro"/>
              </a:rPr>
              <a:t> органи- </a:t>
            </a:r>
            <a:r>
              <a:rPr dirty="0" sz="1100">
                <a:latin typeface="Source Sans Pro"/>
                <a:cs typeface="Source Sans Pro"/>
              </a:rPr>
              <a:t>зацией, если она приобрела</a:t>
            </a:r>
            <a:r>
              <a:rPr dirty="0" sz="1100" spc="2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статус</a:t>
            </a:r>
            <a:r>
              <a:rPr dirty="0" sz="1100">
                <a:latin typeface="Source Sans Pro"/>
                <a:cs typeface="Source Sans Pro"/>
              </a:rPr>
              <a:t> «Вызов на дом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подтверждён»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4500" y="448161"/>
            <a:ext cx="4029075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ource Sans Pro"/>
                <a:cs typeface="Source Sans Pro"/>
              </a:rPr>
              <a:t>Как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отменить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заявку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вызов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врача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на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дом</a:t>
            </a:r>
            <a:r>
              <a:rPr dirty="0" sz="1200" spc="-10" b="1">
                <a:latin typeface="Source Sans Pro"/>
                <a:cs typeface="Source Sans Pro"/>
              </a:rPr>
              <a:t> </a:t>
            </a:r>
            <a:r>
              <a:rPr dirty="0" sz="1200" b="1">
                <a:latin typeface="Source Sans Pro"/>
                <a:cs typeface="Source Sans Pro"/>
              </a:rPr>
              <a:t>через</a:t>
            </a:r>
            <a:r>
              <a:rPr dirty="0" sz="1200" spc="-1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сервис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Source Sans Pro"/>
                <a:cs typeface="Source Sans Pro"/>
              </a:rPr>
              <a:t>«Электронная</a:t>
            </a:r>
            <a:r>
              <a:rPr dirty="0" sz="1200" spc="-5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регистратура</a:t>
            </a:r>
            <a:r>
              <a:rPr dirty="0" sz="1200" b="1">
                <a:latin typeface="Source Sans Pro"/>
                <a:cs typeface="Source Sans Pro"/>
              </a:rPr>
              <a:t> </a:t>
            </a:r>
            <a:r>
              <a:rPr dirty="0" sz="1200" spc="-10" b="1">
                <a:latin typeface="Source Sans Pro"/>
                <a:cs typeface="Source Sans Pro"/>
              </a:rPr>
              <a:t>Югры»</a:t>
            </a:r>
            <a:endParaRPr sz="1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100">
                <a:latin typeface="Source Sans Pro"/>
                <a:cs typeface="Source Sans Pro"/>
              </a:rPr>
              <a:t>Вход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кабинет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79005"/>
            <a:ext cx="4071239" cy="126089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44500" y="5142871"/>
            <a:ext cx="1689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Перейти в личный </a:t>
            </a:r>
            <a:r>
              <a:rPr dirty="0" sz="1100" spc="-10">
                <a:latin typeface="Source Sans Pro"/>
                <a:cs typeface="Source Sans Pro"/>
              </a:rPr>
              <a:t>кабинет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388000"/>
            <a:ext cx="4413599" cy="14816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44500" y="2692764"/>
            <a:ext cx="44062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Авторизация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пользователя </a:t>
            </a:r>
            <a:r>
              <a:rPr dirty="0" sz="1100">
                <a:latin typeface="Source Sans Pro"/>
                <a:cs typeface="Source Sans Pro"/>
              </a:rPr>
              <a:t>с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использованием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Единой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системы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иденти- </a:t>
            </a:r>
            <a:r>
              <a:rPr dirty="0" sz="1100">
                <a:latin typeface="Source Sans Pro"/>
                <a:cs typeface="Source Sans Pro"/>
              </a:rPr>
              <a:t>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аутентификации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(используется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учетная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Госуслуг)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252012"/>
            <a:ext cx="4071239" cy="1778101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25423"/>
            <a:ext cx="5328285" cy="6534150"/>
            <a:chOff x="0" y="1025423"/>
            <a:chExt cx="5328285" cy="653415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025423"/>
              <a:ext cx="4413600" cy="163344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4500" y="764074"/>
            <a:ext cx="40011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актуальную </a:t>
            </a:r>
            <a:r>
              <a:rPr dirty="0" sz="1100">
                <a:latin typeface="Source Sans Pro"/>
                <a:cs typeface="Source Sans Pro"/>
              </a:rPr>
              <a:t>запись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«Отменить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запись»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2778873"/>
            <a:ext cx="44119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Source Sans Pro"/>
                <a:cs typeface="Source Sans Pro"/>
              </a:rPr>
              <a:t>Указать </a:t>
            </a:r>
            <a:r>
              <a:rPr dirty="0" sz="1100">
                <a:latin typeface="Source Sans Pro"/>
                <a:cs typeface="Source Sans Pro"/>
              </a:rPr>
              <a:t>причину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отмены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подтвердить</a:t>
            </a:r>
            <a:r>
              <a:rPr dirty="0" sz="1100" spc="-10">
                <a:latin typeface="Source Sans Pro"/>
                <a:cs typeface="Source Sans Pro"/>
              </a:rPr>
              <a:t> действие,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кнопку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«Да»,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или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отменить,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нажав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кнопу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«Нет»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7200" y="3157334"/>
            <a:ext cx="4413885" cy="3523615"/>
            <a:chOff x="457200" y="3157334"/>
            <a:chExt cx="4413885" cy="352361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157334"/>
              <a:ext cx="4413600" cy="15772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5268889"/>
              <a:ext cx="4413600" cy="141150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4500" y="4910780"/>
            <a:ext cx="43732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После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успешной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отмены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вызова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дом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выводится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уведомление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5119122"/>
            <a:ext cx="5319395" cy="2440940"/>
            <a:chOff x="8790" y="5119122"/>
            <a:chExt cx="5319395" cy="244094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44500" y="449379"/>
            <a:ext cx="4439285" cy="182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Source Sans Pro"/>
                <a:cs typeface="Source Sans Pro"/>
              </a:rPr>
              <a:t>В</a:t>
            </a:r>
            <a:r>
              <a:rPr dirty="0" sz="1600" spc="-15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каких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случаях</a:t>
            </a:r>
            <a:r>
              <a:rPr dirty="0" sz="1600" spc="-10" b="1">
                <a:latin typeface="Source Sans Pro"/>
                <a:cs typeface="Source Sans Pro"/>
              </a:rPr>
              <a:t> </a:t>
            </a:r>
            <a:r>
              <a:rPr dirty="0" sz="1600" b="1">
                <a:latin typeface="Source Sans Pro"/>
                <a:cs typeface="Source Sans Pro"/>
              </a:rPr>
              <a:t>вызывать</a:t>
            </a:r>
            <a:r>
              <a:rPr dirty="0" sz="1600" spc="-10" b="1">
                <a:latin typeface="Source Sans Pro"/>
                <a:cs typeface="Source Sans Pro"/>
              </a:rPr>
              <a:t> скорую?</a:t>
            </a:r>
            <a:endParaRPr sz="1600">
              <a:latin typeface="Source Sans Pro"/>
              <a:cs typeface="Source Sans Pro"/>
            </a:endParaRPr>
          </a:p>
          <a:p>
            <a:pPr algn="just" marL="12700" marR="5080" indent="107950">
              <a:lnSpc>
                <a:spcPct val="100200"/>
              </a:lnSpc>
              <a:spcBef>
                <a:spcPts val="1550"/>
              </a:spcBef>
            </a:pPr>
            <a:r>
              <a:rPr dirty="0" sz="1100" b="0">
                <a:latin typeface="Source Sans Pro Light"/>
                <a:cs typeface="Source Sans Pro Light"/>
              </a:rPr>
              <a:t>Если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человека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наблюдаются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состояния,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представляющие</a:t>
            </a:r>
            <a:r>
              <a:rPr dirty="0" sz="1100" spc="8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угрозу</a:t>
            </a:r>
            <a:r>
              <a:rPr dirty="0" sz="1100" spc="90" b="0">
                <a:latin typeface="Source Sans Pro Light"/>
                <a:cs typeface="Source Sans Pro Light"/>
              </a:rPr>
              <a:t> </a:t>
            </a:r>
            <a:r>
              <a:rPr dirty="0" sz="1100" spc="-25" b="0">
                <a:latin typeface="Source Sans Pro Light"/>
                <a:cs typeface="Source Sans Pro Light"/>
              </a:rPr>
              <a:t>для</a:t>
            </a:r>
            <a:r>
              <a:rPr dirty="0" sz="1100" b="0">
                <a:latin typeface="Source Sans Pro Light"/>
                <a:cs typeface="Source Sans Pro Light"/>
              </a:rPr>
              <a:t> его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жизни,</a:t>
            </a:r>
            <a:r>
              <a:rPr dirty="0" sz="1100" spc="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такие</a:t>
            </a:r>
            <a:r>
              <a:rPr dirty="0" sz="1100" spc="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как:</a:t>
            </a:r>
            <a:r>
              <a:rPr dirty="0" sz="1100" spc="5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потеря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сознания;</a:t>
            </a:r>
            <a:r>
              <a:rPr dirty="0" sz="1100" spc="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нарушение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дыхания;</a:t>
            </a:r>
            <a:r>
              <a:rPr dirty="0" sz="1100" spc="5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проблемы</a:t>
            </a:r>
            <a:r>
              <a:rPr dirty="0" sz="1100" spc="45" b="0">
                <a:latin typeface="Source Sans Pro Light"/>
                <a:cs typeface="Source Sans Pro Light"/>
              </a:rPr>
              <a:t> </a:t>
            </a:r>
            <a:r>
              <a:rPr dirty="0" sz="1100" spc="-50" b="0">
                <a:latin typeface="Source Sans Pro Light"/>
                <a:cs typeface="Source Sans Pro Light"/>
              </a:rPr>
              <a:t>с</a:t>
            </a:r>
            <a:r>
              <a:rPr dirty="0" sz="1100" spc="-10" b="0">
                <a:latin typeface="Source Sans Pro Light"/>
                <a:cs typeface="Source Sans Pro Light"/>
              </a:rPr>
              <a:t> кровообращением;</a:t>
            </a:r>
            <a:r>
              <a:rPr dirty="0" sz="1100" spc="2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психические</a:t>
            </a:r>
            <a:r>
              <a:rPr dirty="0" sz="1100" spc="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расстройства,</a:t>
            </a:r>
            <a:r>
              <a:rPr dirty="0" sz="1100" spc="2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сопровождающиеся</a:t>
            </a:r>
            <a:r>
              <a:rPr dirty="0" sz="1100" spc="2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опас- </a:t>
            </a:r>
            <a:r>
              <a:rPr dirty="0" sz="1100" b="0">
                <a:latin typeface="Source Sans Pro Light"/>
                <a:cs typeface="Source Sans Pro Light"/>
              </a:rPr>
              <a:t>ными</a:t>
            </a:r>
            <a:r>
              <a:rPr dirty="0" sz="1100" spc="-2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действиями пациента; </a:t>
            </a:r>
            <a:r>
              <a:rPr dirty="0" sz="1100" b="0">
                <a:latin typeface="Source Sans Pro Light"/>
                <a:cs typeface="Source Sans Pro Light"/>
              </a:rPr>
              <a:t>болевой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синдром;</a:t>
            </a:r>
            <a:r>
              <a:rPr dirty="0" sz="1100" spc="-10" b="0">
                <a:latin typeface="Source Sans Pro Light"/>
                <a:cs typeface="Source Sans Pro Light"/>
              </a:rPr>
              <a:t> травмы; отравления;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20" b="0">
                <a:latin typeface="Source Sans Pro Light"/>
                <a:cs typeface="Source Sans Pro Light"/>
              </a:rPr>
              <a:t>ране-</a:t>
            </a:r>
            <a:r>
              <a:rPr dirty="0" sz="1100" b="0">
                <a:latin typeface="Source Sans Pro Light"/>
                <a:cs typeface="Source Sans Pro Light"/>
              </a:rPr>
              <a:t> ния,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сопровождающиеся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кровотечением</a:t>
            </a:r>
            <a:r>
              <a:rPr dirty="0" sz="1100" spc="7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или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повреждением</a:t>
            </a:r>
            <a:r>
              <a:rPr dirty="0" sz="1100" spc="6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внутренних </a:t>
            </a:r>
            <a:r>
              <a:rPr dirty="0" sz="1100" b="0">
                <a:latin typeface="Source Sans Pro Light"/>
                <a:cs typeface="Source Sans Pro Light"/>
              </a:rPr>
              <a:t>органов;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термические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химические ожоги;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кровотечения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любой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этиоло- </a:t>
            </a:r>
            <a:r>
              <a:rPr dirty="0" sz="1100" b="0">
                <a:latin typeface="Source Sans Pro Light"/>
                <a:cs typeface="Source Sans Pro Light"/>
              </a:rPr>
              <a:t>гии;</a:t>
            </a:r>
            <a:r>
              <a:rPr dirty="0" sz="1100" spc="9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роды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или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угроза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прерывания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беременности,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—</a:t>
            </a:r>
            <a:r>
              <a:rPr dirty="0" sz="1100" spc="10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необходимо</a:t>
            </a:r>
            <a:r>
              <a:rPr dirty="0" sz="1100" spc="110" b="0">
                <a:latin typeface="Source Sans Pro Light"/>
                <a:cs typeface="Source Sans Pro Light"/>
              </a:rPr>
              <a:t> </a:t>
            </a:r>
            <a:r>
              <a:rPr dirty="0" sz="1100" spc="-10" b="0">
                <a:latin typeface="Source Sans Pro Light"/>
                <a:cs typeface="Source Sans Pro Light"/>
              </a:rPr>
              <a:t>немед- </a:t>
            </a:r>
            <a:r>
              <a:rPr dirty="0" sz="1100" b="0">
                <a:latin typeface="Source Sans Pro Light"/>
                <a:cs typeface="Source Sans Pro Light"/>
              </a:rPr>
              <a:t>ленно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вызвать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скорую</a:t>
            </a:r>
            <a:r>
              <a:rPr dirty="0" sz="1100" spc="-10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помощь,</a:t>
            </a:r>
            <a:r>
              <a:rPr dirty="0" sz="1100" spc="-5" b="0">
                <a:latin typeface="Source Sans Pro Light"/>
                <a:cs typeface="Source Sans Pro Light"/>
              </a:rPr>
              <a:t> </a:t>
            </a:r>
            <a:r>
              <a:rPr dirty="0" sz="1100" b="0">
                <a:latin typeface="Source Sans Pro Light"/>
                <a:cs typeface="Source Sans Pro Light"/>
              </a:rPr>
              <a:t>позвонив</a:t>
            </a:r>
            <a:r>
              <a:rPr dirty="0" sz="1100" spc="-15" b="0">
                <a:latin typeface="Source Sans Pro Light"/>
                <a:cs typeface="Source Sans Pro Light"/>
              </a:rPr>
              <a:t> </a:t>
            </a:r>
            <a:r>
              <a:rPr dirty="0" sz="1200">
                <a:latin typeface="Source Sans Pro"/>
                <a:cs typeface="Source Sans Pro"/>
              </a:rPr>
              <a:t>«103»</a:t>
            </a:r>
            <a:r>
              <a:rPr dirty="0" sz="1200" spc="-10">
                <a:latin typeface="Source Sans Pro"/>
                <a:cs typeface="Source Sans Pro"/>
              </a:rPr>
              <a:t> </a:t>
            </a:r>
            <a:r>
              <a:rPr dirty="0" sz="1200">
                <a:latin typeface="Source Sans Pro"/>
                <a:cs typeface="Source Sans Pro"/>
              </a:rPr>
              <a:t>или</a:t>
            </a:r>
            <a:r>
              <a:rPr dirty="0" sz="1200" spc="-10">
                <a:latin typeface="Source Sans Pro"/>
                <a:cs typeface="Source Sans Pro"/>
              </a:rPr>
              <a:t> «112»</a:t>
            </a:r>
            <a:endParaRPr sz="1200">
              <a:latin typeface="Source Sans Pro"/>
              <a:cs typeface="Source Sans Pro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5328285" cy="7560309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59992"/>
                </a:lnTo>
                <a:lnTo>
                  <a:pt x="5328005" y="7559992"/>
                </a:lnTo>
                <a:lnTo>
                  <a:pt x="5328005" y="0"/>
                </a:lnTo>
                <a:close/>
              </a:path>
            </a:pathLst>
          </a:custGeom>
          <a:solidFill>
            <a:srgbClr val="075FA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3924007"/>
            <a:ext cx="5319395" cy="3636010"/>
            <a:chOff x="8790" y="3924007"/>
            <a:chExt cx="5319395" cy="363601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924007"/>
              <a:ext cx="4413605" cy="235489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2045" y="1271755"/>
            <a:ext cx="2918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5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отделение/филиал</a:t>
            </a:r>
            <a:r>
              <a:rPr dirty="0" sz="1100" spc="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1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48" y="1524491"/>
            <a:ext cx="4413605" cy="2243582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1093806"/>
            <a:ext cx="30638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6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специальность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врача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3849668"/>
            <a:ext cx="29343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7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врача-</a:t>
            </a:r>
            <a:r>
              <a:rPr dirty="0" sz="1100">
                <a:latin typeface="Source Sans Pro"/>
                <a:cs typeface="Source Sans Pro"/>
              </a:rPr>
              <a:t>специалиста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57200" y="1343494"/>
            <a:ext cx="4413885" cy="5113655"/>
            <a:chOff x="457200" y="1343494"/>
            <a:chExt cx="4413885" cy="511365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25" y="1343494"/>
              <a:ext cx="4392267" cy="234650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4104005"/>
              <a:ext cx="4413605" cy="235283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90" y="4099305"/>
            <a:ext cx="5319395" cy="3460750"/>
            <a:chOff x="8790" y="4099305"/>
            <a:chExt cx="5319395" cy="3460750"/>
          </a:xfrm>
        </p:grpSpPr>
        <p:sp>
          <p:nvSpPr>
            <p:cNvPr id="3" name="object 3" descr=""/>
            <p:cNvSpPr/>
            <p:nvPr/>
          </p:nvSpPr>
          <p:spPr>
            <a:xfrm>
              <a:off x="9093" y="5119128"/>
              <a:ext cx="5319395" cy="2440940"/>
            </a:xfrm>
            <a:custGeom>
              <a:avLst/>
              <a:gdLst/>
              <a:ahLst/>
              <a:cxnLst/>
              <a:rect l="l" t="t" r="r" b="b"/>
              <a:pathLst>
                <a:path w="5319395" h="2440940">
                  <a:moveTo>
                    <a:pt x="5318912" y="10642"/>
                  </a:moveTo>
                  <a:lnTo>
                    <a:pt x="5186096" y="92341"/>
                  </a:lnTo>
                  <a:lnTo>
                    <a:pt x="4829683" y="307200"/>
                  </a:lnTo>
                  <a:lnTo>
                    <a:pt x="4563656" y="462343"/>
                  </a:lnTo>
                  <a:lnTo>
                    <a:pt x="4343755" y="586384"/>
                  </a:lnTo>
                  <a:lnTo>
                    <a:pt x="4169499" y="681507"/>
                  </a:lnTo>
                  <a:lnTo>
                    <a:pt x="3996804" y="772642"/>
                  </a:lnTo>
                  <a:lnTo>
                    <a:pt x="3776421" y="884796"/>
                  </a:lnTo>
                  <a:lnTo>
                    <a:pt x="3595357" y="973658"/>
                  </a:lnTo>
                  <a:lnTo>
                    <a:pt x="3410610" y="1061237"/>
                  </a:lnTo>
                  <a:lnTo>
                    <a:pt x="3222726" y="1147038"/>
                  </a:lnTo>
                  <a:lnTo>
                    <a:pt x="3032201" y="1230566"/>
                  </a:lnTo>
                  <a:lnTo>
                    <a:pt x="2839567" y="1311351"/>
                  </a:lnTo>
                  <a:lnTo>
                    <a:pt x="2694025" y="1369847"/>
                  </a:lnTo>
                  <a:lnTo>
                    <a:pt x="2547797" y="1426311"/>
                  </a:lnTo>
                  <a:lnTo>
                    <a:pt x="2401125" y="1480553"/>
                  </a:lnTo>
                  <a:lnTo>
                    <a:pt x="2254212" y="1532356"/>
                  </a:lnTo>
                  <a:lnTo>
                    <a:pt x="2107298" y="1581531"/>
                  </a:lnTo>
                  <a:lnTo>
                    <a:pt x="1960575" y="1627847"/>
                  </a:lnTo>
                  <a:lnTo>
                    <a:pt x="1862988" y="1657045"/>
                  </a:lnTo>
                  <a:lnTo>
                    <a:pt x="1765655" y="1684832"/>
                  </a:lnTo>
                  <a:lnTo>
                    <a:pt x="1668627" y="1711147"/>
                  </a:lnTo>
                  <a:lnTo>
                    <a:pt x="1572006" y="1735912"/>
                  </a:lnTo>
                  <a:lnTo>
                    <a:pt x="1475816" y="1759089"/>
                  </a:lnTo>
                  <a:lnTo>
                    <a:pt x="1380147" y="1780590"/>
                  </a:lnTo>
                  <a:lnTo>
                    <a:pt x="1237576" y="1810270"/>
                  </a:lnTo>
                  <a:lnTo>
                    <a:pt x="963815" y="1862734"/>
                  </a:lnTo>
                  <a:lnTo>
                    <a:pt x="683158" y="1911807"/>
                  </a:lnTo>
                  <a:lnTo>
                    <a:pt x="483362" y="1943087"/>
                  </a:lnTo>
                  <a:lnTo>
                    <a:pt x="399465" y="1954618"/>
                  </a:lnTo>
                  <a:lnTo>
                    <a:pt x="419" y="1997557"/>
                  </a:lnTo>
                  <a:lnTo>
                    <a:pt x="215" y="2440876"/>
                  </a:lnTo>
                  <a:lnTo>
                    <a:pt x="5318912" y="2440317"/>
                  </a:lnTo>
                  <a:lnTo>
                    <a:pt x="5318912" y="10642"/>
                  </a:lnTo>
                  <a:close/>
                </a:path>
                <a:path w="5319395" h="2440940">
                  <a:moveTo>
                    <a:pt x="5318912" y="0"/>
                  </a:moveTo>
                  <a:lnTo>
                    <a:pt x="5252986" y="38023"/>
                  </a:lnTo>
                  <a:lnTo>
                    <a:pt x="5173904" y="82270"/>
                  </a:lnTo>
                  <a:lnTo>
                    <a:pt x="5093271" y="125958"/>
                  </a:lnTo>
                  <a:lnTo>
                    <a:pt x="5011128" y="169075"/>
                  </a:lnTo>
                  <a:lnTo>
                    <a:pt x="4927549" y="211582"/>
                  </a:lnTo>
                  <a:lnTo>
                    <a:pt x="4842573" y="253428"/>
                  </a:lnTo>
                  <a:lnTo>
                    <a:pt x="4756264" y="294589"/>
                  </a:lnTo>
                  <a:lnTo>
                    <a:pt x="4668698" y="335038"/>
                  </a:lnTo>
                  <a:lnTo>
                    <a:pt x="4579899" y="374726"/>
                  </a:lnTo>
                  <a:lnTo>
                    <a:pt x="4489945" y="413613"/>
                  </a:lnTo>
                  <a:lnTo>
                    <a:pt x="4398886" y="451688"/>
                  </a:lnTo>
                  <a:lnTo>
                    <a:pt x="4306786" y="488886"/>
                  </a:lnTo>
                  <a:lnTo>
                    <a:pt x="4213682" y="525195"/>
                  </a:lnTo>
                  <a:lnTo>
                    <a:pt x="4119664" y="560565"/>
                  </a:lnTo>
                  <a:lnTo>
                    <a:pt x="4024757" y="594969"/>
                  </a:lnTo>
                  <a:lnTo>
                    <a:pt x="3929037" y="628370"/>
                  </a:lnTo>
                  <a:lnTo>
                    <a:pt x="3832555" y="660730"/>
                  </a:lnTo>
                  <a:lnTo>
                    <a:pt x="3735362" y="692023"/>
                  </a:lnTo>
                  <a:lnTo>
                    <a:pt x="3637521" y="722198"/>
                  </a:lnTo>
                  <a:lnTo>
                    <a:pt x="3539096" y="751217"/>
                  </a:lnTo>
                  <a:lnTo>
                    <a:pt x="3440125" y="779068"/>
                  </a:lnTo>
                  <a:lnTo>
                    <a:pt x="3340684" y="805700"/>
                  </a:lnTo>
                  <a:lnTo>
                    <a:pt x="3240824" y="831075"/>
                  </a:lnTo>
                  <a:lnTo>
                    <a:pt x="3140595" y="855167"/>
                  </a:lnTo>
                  <a:lnTo>
                    <a:pt x="3040062" y="877938"/>
                  </a:lnTo>
                  <a:lnTo>
                    <a:pt x="2939288" y="899337"/>
                  </a:lnTo>
                  <a:lnTo>
                    <a:pt x="2838310" y="919353"/>
                  </a:lnTo>
                  <a:lnTo>
                    <a:pt x="2737193" y="937945"/>
                  </a:lnTo>
                  <a:lnTo>
                    <a:pt x="2635999" y="955065"/>
                  </a:lnTo>
                  <a:lnTo>
                    <a:pt x="2534780" y="970686"/>
                  </a:lnTo>
                  <a:lnTo>
                    <a:pt x="2433599" y="984770"/>
                  </a:lnTo>
                  <a:lnTo>
                    <a:pt x="2332520" y="997280"/>
                  </a:lnTo>
                  <a:lnTo>
                    <a:pt x="2231567" y="1008189"/>
                  </a:lnTo>
                  <a:lnTo>
                    <a:pt x="2130831" y="1017460"/>
                  </a:lnTo>
                  <a:lnTo>
                    <a:pt x="2030361" y="1025055"/>
                  </a:lnTo>
                  <a:lnTo>
                    <a:pt x="1930209" y="1030922"/>
                  </a:lnTo>
                  <a:lnTo>
                    <a:pt x="1830425" y="1035050"/>
                  </a:lnTo>
                  <a:lnTo>
                    <a:pt x="1731073" y="1037399"/>
                  </a:lnTo>
                  <a:lnTo>
                    <a:pt x="1632216" y="1037932"/>
                  </a:lnTo>
                  <a:lnTo>
                    <a:pt x="1533906" y="1036599"/>
                  </a:lnTo>
                  <a:lnTo>
                    <a:pt x="1436204" y="1033386"/>
                  </a:lnTo>
                  <a:lnTo>
                    <a:pt x="1387589" y="1031062"/>
                  </a:lnTo>
                  <a:lnTo>
                    <a:pt x="1339151" y="1028242"/>
                  </a:lnTo>
                  <a:lnTo>
                    <a:pt x="1290891" y="1024940"/>
                  </a:lnTo>
                  <a:lnTo>
                    <a:pt x="1242822" y="1021143"/>
                  </a:lnTo>
                  <a:lnTo>
                    <a:pt x="1194943" y="1016850"/>
                  </a:lnTo>
                  <a:lnTo>
                    <a:pt x="1147267" y="1012050"/>
                  </a:lnTo>
                  <a:lnTo>
                    <a:pt x="1099794" y="1006741"/>
                  </a:lnTo>
                  <a:lnTo>
                    <a:pt x="1052537" y="1000912"/>
                  </a:lnTo>
                  <a:lnTo>
                    <a:pt x="1005497" y="994575"/>
                  </a:lnTo>
                  <a:lnTo>
                    <a:pt x="958697" y="987717"/>
                  </a:lnTo>
                  <a:lnTo>
                    <a:pt x="912126" y="980338"/>
                  </a:lnTo>
                  <a:lnTo>
                    <a:pt x="865797" y="972426"/>
                  </a:lnTo>
                  <a:lnTo>
                    <a:pt x="819721" y="963980"/>
                  </a:lnTo>
                  <a:lnTo>
                    <a:pt x="773912" y="954989"/>
                  </a:lnTo>
                  <a:lnTo>
                    <a:pt x="728357" y="945464"/>
                  </a:lnTo>
                  <a:lnTo>
                    <a:pt x="683069" y="935380"/>
                  </a:lnTo>
                  <a:lnTo>
                    <a:pt x="638073" y="924750"/>
                  </a:lnTo>
                  <a:lnTo>
                    <a:pt x="593356" y="913574"/>
                  </a:lnTo>
                  <a:lnTo>
                    <a:pt x="548932" y="901827"/>
                  </a:lnTo>
                  <a:lnTo>
                    <a:pt x="504799" y="889508"/>
                  </a:lnTo>
                  <a:lnTo>
                    <a:pt x="460984" y="876630"/>
                  </a:lnTo>
                  <a:lnTo>
                    <a:pt x="417487" y="863168"/>
                  </a:lnTo>
                  <a:lnTo>
                    <a:pt x="374307" y="849134"/>
                  </a:lnTo>
                  <a:lnTo>
                    <a:pt x="331457" y="834517"/>
                  </a:lnTo>
                  <a:lnTo>
                    <a:pt x="288937" y="819315"/>
                  </a:lnTo>
                  <a:lnTo>
                    <a:pt x="246761" y="803516"/>
                  </a:lnTo>
                  <a:lnTo>
                    <a:pt x="204939" y="787133"/>
                  </a:lnTo>
                  <a:lnTo>
                    <a:pt x="163474" y="770140"/>
                  </a:lnTo>
                  <a:lnTo>
                    <a:pt x="122377" y="752538"/>
                  </a:lnTo>
                  <a:lnTo>
                    <a:pt x="81635" y="734326"/>
                  </a:lnTo>
                  <a:lnTo>
                    <a:pt x="41287" y="715505"/>
                  </a:lnTo>
                  <a:lnTo>
                    <a:pt x="1320" y="696061"/>
                  </a:lnTo>
                  <a:lnTo>
                    <a:pt x="0" y="1517129"/>
                  </a:lnTo>
                  <a:lnTo>
                    <a:pt x="53936" y="1518361"/>
                  </a:lnTo>
                  <a:lnTo>
                    <a:pt x="267449" y="1520748"/>
                  </a:lnTo>
                  <a:lnTo>
                    <a:pt x="477507" y="1519097"/>
                  </a:lnTo>
                  <a:lnTo>
                    <a:pt x="632891" y="1515198"/>
                  </a:lnTo>
                  <a:lnTo>
                    <a:pt x="786523" y="1509026"/>
                  </a:lnTo>
                  <a:lnTo>
                    <a:pt x="938466" y="1500543"/>
                  </a:lnTo>
                  <a:lnTo>
                    <a:pt x="1088809" y="1489760"/>
                  </a:lnTo>
                  <a:lnTo>
                    <a:pt x="1237615" y="1476667"/>
                  </a:lnTo>
                  <a:lnTo>
                    <a:pt x="1384973" y="1461262"/>
                  </a:lnTo>
                  <a:lnTo>
                    <a:pt x="1530972" y="1443507"/>
                  </a:lnTo>
                  <a:lnTo>
                    <a:pt x="1675663" y="1423428"/>
                  </a:lnTo>
                  <a:lnTo>
                    <a:pt x="1819135" y="1401013"/>
                  </a:lnTo>
                  <a:lnTo>
                    <a:pt x="1961476" y="1376235"/>
                  </a:lnTo>
                  <a:lnTo>
                    <a:pt x="2102751" y="1349095"/>
                  </a:lnTo>
                  <a:lnTo>
                    <a:pt x="2243048" y="1319580"/>
                  </a:lnTo>
                  <a:lnTo>
                    <a:pt x="2382431" y="1287703"/>
                  </a:lnTo>
                  <a:lnTo>
                    <a:pt x="2520988" y="1253426"/>
                  </a:lnTo>
                  <a:lnTo>
                    <a:pt x="2658783" y="1216761"/>
                  </a:lnTo>
                  <a:lnTo>
                    <a:pt x="2795917" y="1177696"/>
                  </a:lnTo>
                  <a:lnTo>
                    <a:pt x="2932455" y="1136218"/>
                  </a:lnTo>
                  <a:lnTo>
                    <a:pt x="3068472" y="1092327"/>
                  </a:lnTo>
                  <a:lnTo>
                    <a:pt x="3204045" y="1045997"/>
                  </a:lnTo>
                  <a:lnTo>
                    <a:pt x="3254197" y="1028204"/>
                  </a:lnTo>
                  <a:lnTo>
                    <a:pt x="3339261" y="997242"/>
                  </a:lnTo>
                  <a:lnTo>
                    <a:pt x="3474186" y="946048"/>
                  </a:lnTo>
                  <a:lnTo>
                    <a:pt x="3608908" y="892403"/>
                  </a:lnTo>
                  <a:lnTo>
                    <a:pt x="3743490" y="836295"/>
                  </a:lnTo>
                  <a:lnTo>
                    <a:pt x="3878034" y="777709"/>
                  </a:lnTo>
                  <a:lnTo>
                    <a:pt x="4012590" y="716661"/>
                  </a:lnTo>
                  <a:lnTo>
                    <a:pt x="4147261" y="653135"/>
                  </a:lnTo>
                  <a:lnTo>
                    <a:pt x="4282110" y="587108"/>
                  </a:lnTo>
                  <a:lnTo>
                    <a:pt x="4417212" y="518579"/>
                  </a:lnTo>
                  <a:lnTo>
                    <a:pt x="4552658" y="447548"/>
                  </a:lnTo>
                  <a:lnTo>
                    <a:pt x="4688510" y="374002"/>
                  </a:lnTo>
                  <a:lnTo>
                    <a:pt x="4824857" y="297929"/>
                  </a:lnTo>
                  <a:lnTo>
                    <a:pt x="4961763" y="219316"/>
                  </a:lnTo>
                  <a:lnTo>
                    <a:pt x="5099329" y="138176"/>
                  </a:lnTo>
                  <a:lnTo>
                    <a:pt x="5283886" y="26022"/>
                  </a:lnTo>
                  <a:lnTo>
                    <a:pt x="5318912" y="4292"/>
                  </a:lnTo>
                  <a:lnTo>
                    <a:pt x="5318912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90" y="5959186"/>
              <a:ext cx="3889375" cy="1094740"/>
            </a:xfrm>
            <a:custGeom>
              <a:avLst/>
              <a:gdLst/>
              <a:ahLst/>
              <a:cxnLst/>
              <a:rect l="l" t="t" r="r" b="b"/>
              <a:pathLst>
                <a:path w="3889375" h="1094740">
                  <a:moveTo>
                    <a:pt x="3889108" y="0"/>
                  </a:moveTo>
                  <a:lnTo>
                    <a:pt x="3828905" y="26323"/>
                  </a:lnTo>
                  <a:lnTo>
                    <a:pt x="3766453" y="53067"/>
                  </a:lnTo>
                  <a:lnTo>
                    <a:pt x="3701780" y="80174"/>
                  </a:lnTo>
                  <a:lnTo>
                    <a:pt x="3634912" y="107588"/>
                  </a:lnTo>
                  <a:lnTo>
                    <a:pt x="3565877" y="135252"/>
                  </a:lnTo>
                  <a:lnTo>
                    <a:pt x="3494704" y="163109"/>
                  </a:lnTo>
                  <a:lnTo>
                    <a:pt x="3421419" y="191103"/>
                  </a:lnTo>
                  <a:lnTo>
                    <a:pt x="3346052" y="219176"/>
                  </a:lnTo>
                  <a:lnTo>
                    <a:pt x="3268628" y="247272"/>
                  </a:lnTo>
                  <a:lnTo>
                    <a:pt x="3189177" y="275335"/>
                  </a:lnTo>
                  <a:lnTo>
                    <a:pt x="3107725" y="303307"/>
                  </a:lnTo>
                  <a:lnTo>
                    <a:pt x="3024301" y="331133"/>
                  </a:lnTo>
                  <a:lnTo>
                    <a:pt x="2938931" y="358754"/>
                  </a:lnTo>
                  <a:lnTo>
                    <a:pt x="2851645" y="386114"/>
                  </a:lnTo>
                  <a:lnTo>
                    <a:pt x="2762469" y="413158"/>
                  </a:lnTo>
                  <a:lnTo>
                    <a:pt x="2671431" y="439827"/>
                  </a:lnTo>
                  <a:lnTo>
                    <a:pt x="2578559" y="466066"/>
                  </a:lnTo>
                  <a:lnTo>
                    <a:pt x="2483881" y="491817"/>
                  </a:lnTo>
                  <a:lnTo>
                    <a:pt x="2387424" y="517023"/>
                  </a:lnTo>
                  <a:lnTo>
                    <a:pt x="2338537" y="529405"/>
                  </a:lnTo>
                  <a:lnTo>
                    <a:pt x="2289216" y="541629"/>
                  </a:lnTo>
                  <a:lnTo>
                    <a:pt x="2239464" y="553689"/>
                  </a:lnTo>
                  <a:lnTo>
                    <a:pt x="2189284" y="565577"/>
                  </a:lnTo>
                  <a:lnTo>
                    <a:pt x="2138681" y="577287"/>
                  </a:lnTo>
                  <a:lnTo>
                    <a:pt x="2087658" y="588811"/>
                  </a:lnTo>
                  <a:lnTo>
                    <a:pt x="2036217" y="600142"/>
                  </a:lnTo>
                  <a:lnTo>
                    <a:pt x="1984363" y="611273"/>
                  </a:lnTo>
                  <a:lnTo>
                    <a:pt x="1932098" y="622198"/>
                  </a:lnTo>
                  <a:lnTo>
                    <a:pt x="1879428" y="632908"/>
                  </a:lnTo>
                  <a:lnTo>
                    <a:pt x="1826354" y="643397"/>
                  </a:lnTo>
                  <a:lnTo>
                    <a:pt x="1772880" y="653658"/>
                  </a:lnTo>
                  <a:lnTo>
                    <a:pt x="1719010" y="663683"/>
                  </a:lnTo>
                  <a:lnTo>
                    <a:pt x="1664748" y="673466"/>
                  </a:lnTo>
                  <a:lnTo>
                    <a:pt x="1610096" y="683000"/>
                  </a:lnTo>
                  <a:lnTo>
                    <a:pt x="1555058" y="692277"/>
                  </a:lnTo>
                  <a:lnTo>
                    <a:pt x="1499638" y="701290"/>
                  </a:lnTo>
                  <a:lnTo>
                    <a:pt x="1443839" y="710033"/>
                  </a:lnTo>
                  <a:lnTo>
                    <a:pt x="1387665" y="718497"/>
                  </a:lnTo>
                  <a:lnTo>
                    <a:pt x="1331118" y="726677"/>
                  </a:lnTo>
                  <a:lnTo>
                    <a:pt x="1274204" y="734565"/>
                  </a:lnTo>
                  <a:lnTo>
                    <a:pt x="1216924" y="742153"/>
                  </a:lnTo>
                  <a:lnTo>
                    <a:pt x="1159282" y="749435"/>
                  </a:lnTo>
                  <a:lnTo>
                    <a:pt x="1101283" y="756404"/>
                  </a:lnTo>
                  <a:lnTo>
                    <a:pt x="1042929" y="763052"/>
                  </a:lnTo>
                  <a:lnTo>
                    <a:pt x="984223" y="769373"/>
                  </a:lnTo>
                  <a:lnTo>
                    <a:pt x="925170" y="775359"/>
                  </a:lnTo>
                  <a:lnTo>
                    <a:pt x="865773" y="781004"/>
                  </a:lnTo>
                  <a:lnTo>
                    <a:pt x="806034" y="786300"/>
                  </a:lnTo>
                  <a:lnTo>
                    <a:pt x="745959" y="791240"/>
                  </a:lnTo>
                  <a:lnTo>
                    <a:pt x="685549" y="795817"/>
                  </a:lnTo>
                  <a:lnTo>
                    <a:pt x="624810" y="800023"/>
                  </a:lnTo>
                  <a:lnTo>
                    <a:pt x="563743" y="803853"/>
                  </a:lnTo>
                  <a:lnTo>
                    <a:pt x="502352" y="807299"/>
                  </a:lnTo>
                  <a:lnTo>
                    <a:pt x="440642" y="810353"/>
                  </a:lnTo>
                  <a:lnTo>
                    <a:pt x="378615" y="813008"/>
                  </a:lnTo>
                  <a:lnTo>
                    <a:pt x="316275" y="815258"/>
                  </a:lnTo>
                  <a:lnTo>
                    <a:pt x="253625" y="817096"/>
                  </a:lnTo>
                  <a:lnTo>
                    <a:pt x="190670" y="818514"/>
                  </a:lnTo>
                  <a:lnTo>
                    <a:pt x="127411" y="819505"/>
                  </a:lnTo>
                  <a:lnTo>
                    <a:pt x="63853" y="820062"/>
                  </a:lnTo>
                  <a:lnTo>
                    <a:pt x="0" y="820178"/>
                  </a:lnTo>
                  <a:lnTo>
                    <a:pt x="342" y="1094562"/>
                  </a:lnTo>
                  <a:lnTo>
                    <a:pt x="110802" y="1084188"/>
                  </a:lnTo>
                  <a:lnTo>
                    <a:pt x="220067" y="1073034"/>
                  </a:lnTo>
                  <a:lnTo>
                    <a:pt x="328180" y="1061093"/>
                  </a:lnTo>
                  <a:lnTo>
                    <a:pt x="435179" y="1048358"/>
                  </a:lnTo>
                  <a:lnTo>
                    <a:pt x="541107" y="1034821"/>
                  </a:lnTo>
                  <a:lnTo>
                    <a:pt x="646003" y="1020475"/>
                  </a:lnTo>
                  <a:lnTo>
                    <a:pt x="749909" y="1005313"/>
                  </a:lnTo>
                  <a:lnTo>
                    <a:pt x="852864" y="989327"/>
                  </a:lnTo>
                  <a:lnTo>
                    <a:pt x="954910" y="972512"/>
                  </a:lnTo>
                  <a:lnTo>
                    <a:pt x="1056088" y="954858"/>
                  </a:lnTo>
                  <a:lnTo>
                    <a:pt x="1156437" y="936360"/>
                  </a:lnTo>
                  <a:lnTo>
                    <a:pt x="1255999" y="917009"/>
                  </a:lnTo>
                  <a:lnTo>
                    <a:pt x="1354814" y="896799"/>
                  </a:lnTo>
                  <a:lnTo>
                    <a:pt x="1452923" y="875723"/>
                  </a:lnTo>
                  <a:lnTo>
                    <a:pt x="1550367" y="853773"/>
                  </a:lnTo>
                  <a:lnTo>
                    <a:pt x="1647186" y="830942"/>
                  </a:lnTo>
                  <a:lnTo>
                    <a:pt x="1743420" y="807223"/>
                  </a:lnTo>
                  <a:lnTo>
                    <a:pt x="1839111" y="782609"/>
                  </a:lnTo>
                  <a:lnTo>
                    <a:pt x="1934300" y="757092"/>
                  </a:lnTo>
                  <a:lnTo>
                    <a:pt x="2029026" y="730665"/>
                  </a:lnTo>
                  <a:lnTo>
                    <a:pt x="2123331" y="703322"/>
                  </a:lnTo>
                  <a:lnTo>
                    <a:pt x="2217255" y="675054"/>
                  </a:lnTo>
                  <a:lnTo>
                    <a:pt x="2310838" y="645855"/>
                  </a:lnTo>
                  <a:lnTo>
                    <a:pt x="2404123" y="615718"/>
                  </a:lnTo>
                  <a:lnTo>
                    <a:pt x="2497148" y="584635"/>
                  </a:lnTo>
                  <a:lnTo>
                    <a:pt x="2589955" y="552598"/>
                  </a:lnTo>
                  <a:lnTo>
                    <a:pt x="2682584" y="519602"/>
                  </a:lnTo>
                  <a:lnTo>
                    <a:pt x="2775077" y="485638"/>
                  </a:lnTo>
                  <a:lnTo>
                    <a:pt x="2867473" y="450700"/>
                  </a:lnTo>
                  <a:lnTo>
                    <a:pt x="2959814" y="414780"/>
                  </a:lnTo>
                  <a:lnTo>
                    <a:pt x="3052140" y="377871"/>
                  </a:lnTo>
                  <a:lnTo>
                    <a:pt x="3144491" y="339966"/>
                  </a:lnTo>
                  <a:lnTo>
                    <a:pt x="3236909" y="301058"/>
                  </a:lnTo>
                  <a:lnTo>
                    <a:pt x="3329434" y="261139"/>
                  </a:lnTo>
                  <a:lnTo>
                    <a:pt x="3422107" y="220202"/>
                  </a:lnTo>
                  <a:lnTo>
                    <a:pt x="3514968" y="178240"/>
                  </a:lnTo>
                  <a:lnTo>
                    <a:pt x="3608058" y="135246"/>
                  </a:lnTo>
                  <a:lnTo>
                    <a:pt x="3701417" y="91213"/>
                  </a:lnTo>
                  <a:lnTo>
                    <a:pt x="3795087" y="46133"/>
                  </a:lnTo>
                  <a:lnTo>
                    <a:pt x="3889108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5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5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748" y="4099305"/>
              <a:ext cx="4413605" cy="235753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2045" y="1093806"/>
            <a:ext cx="2048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8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дату</a:t>
            </a:r>
            <a:r>
              <a:rPr dirty="0" sz="1100" spc="2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2045" y="3849668"/>
            <a:ext cx="21253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9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время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для </a:t>
            </a:r>
            <a:r>
              <a:rPr dirty="0" sz="1100" spc="-10">
                <a:latin typeface="Source Sans Pro"/>
                <a:cs typeface="Source Sans Pro"/>
              </a:rPr>
              <a:t>записи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48" y="1352645"/>
            <a:ext cx="4413605" cy="2208297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8619"/>
            <a:ext cx="5328285" cy="4991100"/>
            <a:chOff x="0" y="2568619"/>
            <a:chExt cx="5328285" cy="4991100"/>
          </a:xfrm>
        </p:grpSpPr>
        <p:sp>
          <p:nvSpPr>
            <p:cNvPr id="3" name="object 3" descr=""/>
            <p:cNvSpPr/>
            <p:nvPr/>
          </p:nvSpPr>
          <p:spPr>
            <a:xfrm>
              <a:off x="0" y="3137464"/>
              <a:ext cx="5014595" cy="4422140"/>
            </a:xfrm>
            <a:custGeom>
              <a:avLst/>
              <a:gdLst/>
              <a:ahLst/>
              <a:cxnLst/>
              <a:rect l="l" t="t" r="r" b="b"/>
              <a:pathLst>
                <a:path w="5014595" h="4422140">
                  <a:moveTo>
                    <a:pt x="4319686" y="0"/>
                  </a:moveTo>
                  <a:lnTo>
                    <a:pt x="4269347" y="234"/>
                  </a:lnTo>
                  <a:lnTo>
                    <a:pt x="4219058" y="1244"/>
                  </a:lnTo>
                  <a:lnTo>
                    <a:pt x="4168849" y="3037"/>
                  </a:lnTo>
                  <a:lnTo>
                    <a:pt x="4118746" y="5619"/>
                  </a:lnTo>
                  <a:lnTo>
                    <a:pt x="4068778" y="8995"/>
                  </a:lnTo>
                  <a:lnTo>
                    <a:pt x="4018974" y="13171"/>
                  </a:lnTo>
                  <a:lnTo>
                    <a:pt x="3969360" y="18155"/>
                  </a:lnTo>
                  <a:lnTo>
                    <a:pt x="3919965" y="23950"/>
                  </a:lnTo>
                  <a:lnTo>
                    <a:pt x="3870817" y="30565"/>
                  </a:lnTo>
                  <a:lnTo>
                    <a:pt x="3821943" y="38004"/>
                  </a:lnTo>
                  <a:lnTo>
                    <a:pt x="3773373" y="46273"/>
                  </a:lnTo>
                  <a:lnTo>
                    <a:pt x="3734479" y="53418"/>
                  </a:lnTo>
                  <a:lnTo>
                    <a:pt x="3692513" y="61470"/>
                  </a:lnTo>
                  <a:lnTo>
                    <a:pt x="3647834" y="70401"/>
                  </a:lnTo>
                  <a:lnTo>
                    <a:pt x="3600804" y="80185"/>
                  </a:lnTo>
                  <a:lnTo>
                    <a:pt x="3551782" y="90791"/>
                  </a:lnTo>
                  <a:lnTo>
                    <a:pt x="3501127" y="102194"/>
                  </a:lnTo>
                  <a:lnTo>
                    <a:pt x="3449200" y="114365"/>
                  </a:lnTo>
                  <a:lnTo>
                    <a:pt x="3396360" y="127275"/>
                  </a:lnTo>
                  <a:lnTo>
                    <a:pt x="3342968" y="140898"/>
                  </a:lnTo>
                  <a:lnTo>
                    <a:pt x="3289384" y="155205"/>
                  </a:lnTo>
                  <a:lnTo>
                    <a:pt x="3235967" y="170168"/>
                  </a:lnTo>
                  <a:lnTo>
                    <a:pt x="3183077" y="185760"/>
                  </a:lnTo>
                  <a:lnTo>
                    <a:pt x="3131075" y="201953"/>
                  </a:lnTo>
                  <a:lnTo>
                    <a:pt x="3080320" y="218718"/>
                  </a:lnTo>
                  <a:lnTo>
                    <a:pt x="3031172" y="236028"/>
                  </a:lnTo>
                  <a:lnTo>
                    <a:pt x="2983991" y="253854"/>
                  </a:lnTo>
                  <a:lnTo>
                    <a:pt x="2882548" y="294156"/>
                  </a:lnTo>
                  <a:lnTo>
                    <a:pt x="2832695" y="314368"/>
                  </a:lnTo>
                  <a:lnTo>
                    <a:pt x="2783413" y="334649"/>
                  </a:lnTo>
                  <a:lnTo>
                    <a:pt x="2734693" y="355020"/>
                  </a:lnTo>
                  <a:lnTo>
                    <a:pt x="2686529" y="375502"/>
                  </a:lnTo>
                  <a:lnTo>
                    <a:pt x="2638914" y="396116"/>
                  </a:lnTo>
                  <a:lnTo>
                    <a:pt x="2591841" y="416885"/>
                  </a:lnTo>
                  <a:lnTo>
                    <a:pt x="2545303" y="437828"/>
                  </a:lnTo>
                  <a:lnTo>
                    <a:pt x="2499293" y="458968"/>
                  </a:lnTo>
                  <a:lnTo>
                    <a:pt x="2453804" y="480325"/>
                  </a:lnTo>
                  <a:lnTo>
                    <a:pt x="2408828" y="501921"/>
                  </a:lnTo>
                  <a:lnTo>
                    <a:pt x="2364359" y="523777"/>
                  </a:lnTo>
                  <a:lnTo>
                    <a:pt x="2320391" y="545914"/>
                  </a:lnTo>
                  <a:lnTo>
                    <a:pt x="2276915" y="568354"/>
                  </a:lnTo>
                  <a:lnTo>
                    <a:pt x="2233924" y="591117"/>
                  </a:lnTo>
                  <a:lnTo>
                    <a:pt x="2191413" y="614225"/>
                  </a:lnTo>
                  <a:lnTo>
                    <a:pt x="2149373" y="637699"/>
                  </a:lnTo>
                  <a:lnTo>
                    <a:pt x="2107116" y="661841"/>
                  </a:lnTo>
                  <a:lnTo>
                    <a:pt x="2064899" y="686388"/>
                  </a:lnTo>
                  <a:lnTo>
                    <a:pt x="2022713" y="711316"/>
                  </a:lnTo>
                  <a:lnTo>
                    <a:pt x="1980552" y="736599"/>
                  </a:lnTo>
                  <a:lnTo>
                    <a:pt x="1938408" y="762211"/>
                  </a:lnTo>
                  <a:lnTo>
                    <a:pt x="1854141" y="814322"/>
                  </a:lnTo>
                  <a:lnTo>
                    <a:pt x="1769852" y="867445"/>
                  </a:lnTo>
                  <a:lnTo>
                    <a:pt x="1643249" y="948584"/>
                  </a:lnTo>
                  <a:lnTo>
                    <a:pt x="1346006" y="1141127"/>
                  </a:lnTo>
                  <a:lnTo>
                    <a:pt x="1260339" y="1196052"/>
                  </a:lnTo>
                  <a:lnTo>
                    <a:pt x="443840" y="1714618"/>
                  </a:lnTo>
                  <a:lnTo>
                    <a:pt x="178658" y="1881273"/>
                  </a:lnTo>
                  <a:lnTo>
                    <a:pt x="0" y="1992302"/>
                  </a:lnTo>
                  <a:lnTo>
                    <a:pt x="0" y="4421980"/>
                  </a:lnTo>
                  <a:lnTo>
                    <a:pt x="1544294" y="4421817"/>
                  </a:lnTo>
                  <a:lnTo>
                    <a:pt x="1509898" y="4301812"/>
                  </a:lnTo>
                  <a:lnTo>
                    <a:pt x="1491345" y="4215016"/>
                  </a:lnTo>
                  <a:lnTo>
                    <a:pt x="1482254" y="4119315"/>
                  </a:lnTo>
                  <a:lnTo>
                    <a:pt x="1476247" y="3972592"/>
                  </a:lnTo>
                  <a:lnTo>
                    <a:pt x="1474473" y="3917951"/>
                  </a:lnTo>
                  <a:lnTo>
                    <a:pt x="1473049" y="3863921"/>
                  </a:lnTo>
                  <a:lnTo>
                    <a:pt x="1471993" y="3810475"/>
                  </a:lnTo>
                  <a:lnTo>
                    <a:pt x="1471323" y="3757586"/>
                  </a:lnTo>
                  <a:lnTo>
                    <a:pt x="1471058" y="3705227"/>
                  </a:lnTo>
                  <a:lnTo>
                    <a:pt x="1471216" y="3653371"/>
                  </a:lnTo>
                  <a:lnTo>
                    <a:pt x="1471815" y="3601991"/>
                  </a:lnTo>
                  <a:lnTo>
                    <a:pt x="1472873" y="3551059"/>
                  </a:lnTo>
                  <a:lnTo>
                    <a:pt x="1474409" y="3500550"/>
                  </a:lnTo>
                  <a:lnTo>
                    <a:pt x="1476440" y="3450435"/>
                  </a:lnTo>
                  <a:lnTo>
                    <a:pt x="1478986" y="3400688"/>
                  </a:lnTo>
                  <a:lnTo>
                    <a:pt x="1482063" y="3351282"/>
                  </a:lnTo>
                  <a:lnTo>
                    <a:pt x="1485691" y="3302189"/>
                  </a:lnTo>
                  <a:lnTo>
                    <a:pt x="1489887" y="3253383"/>
                  </a:lnTo>
                  <a:lnTo>
                    <a:pt x="1494671" y="3204836"/>
                  </a:lnTo>
                  <a:lnTo>
                    <a:pt x="1500059" y="3156522"/>
                  </a:lnTo>
                  <a:lnTo>
                    <a:pt x="1506070" y="3108413"/>
                  </a:lnTo>
                  <a:lnTo>
                    <a:pt x="1512723" y="3060482"/>
                  </a:lnTo>
                  <a:lnTo>
                    <a:pt x="1520036" y="3012703"/>
                  </a:lnTo>
                  <a:lnTo>
                    <a:pt x="1528026" y="2965048"/>
                  </a:lnTo>
                  <a:lnTo>
                    <a:pt x="1536712" y="2917490"/>
                  </a:lnTo>
                  <a:lnTo>
                    <a:pt x="1546113" y="2870002"/>
                  </a:lnTo>
                  <a:lnTo>
                    <a:pt x="1556246" y="2822558"/>
                  </a:lnTo>
                  <a:lnTo>
                    <a:pt x="1567130" y="2775129"/>
                  </a:lnTo>
                  <a:lnTo>
                    <a:pt x="1578783" y="2727689"/>
                  </a:lnTo>
                  <a:lnTo>
                    <a:pt x="1591223" y="2680212"/>
                  </a:lnTo>
                  <a:lnTo>
                    <a:pt x="1604469" y="2632669"/>
                  </a:lnTo>
                  <a:lnTo>
                    <a:pt x="1618538" y="2585034"/>
                  </a:lnTo>
                  <a:lnTo>
                    <a:pt x="1633449" y="2537280"/>
                  </a:lnTo>
                  <a:lnTo>
                    <a:pt x="1649220" y="2489379"/>
                  </a:lnTo>
                  <a:lnTo>
                    <a:pt x="1665869" y="2441305"/>
                  </a:lnTo>
                  <a:lnTo>
                    <a:pt x="1683415" y="2393031"/>
                  </a:lnTo>
                  <a:lnTo>
                    <a:pt x="1701875" y="2344529"/>
                  </a:lnTo>
                  <a:lnTo>
                    <a:pt x="1721269" y="2295773"/>
                  </a:lnTo>
                  <a:lnTo>
                    <a:pt x="1740857" y="2248533"/>
                  </a:lnTo>
                  <a:lnTo>
                    <a:pt x="1761343" y="2201001"/>
                  </a:lnTo>
                  <a:lnTo>
                    <a:pt x="1782744" y="2153157"/>
                  </a:lnTo>
                  <a:lnTo>
                    <a:pt x="1805076" y="2104981"/>
                  </a:lnTo>
                  <a:lnTo>
                    <a:pt x="1830767" y="2051574"/>
                  </a:lnTo>
                  <a:lnTo>
                    <a:pt x="1856382" y="2000393"/>
                  </a:lnTo>
                  <a:lnTo>
                    <a:pt x="1881972" y="1951249"/>
                  </a:lnTo>
                  <a:lnTo>
                    <a:pt x="1907586" y="1903950"/>
                  </a:lnTo>
                  <a:lnTo>
                    <a:pt x="1933274" y="1858305"/>
                  </a:lnTo>
                  <a:lnTo>
                    <a:pt x="1959089" y="1814124"/>
                  </a:lnTo>
                  <a:lnTo>
                    <a:pt x="1985079" y="1771216"/>
                  </a:lnTo>
                  <a:lnTo>
                    <a:pt x="2011295" y="1729390"/>
                  </a:lnTo>
                  <a:lnTo>
                    <a:pt x="2037787" y="1688456"/>
                  </a:lnTo>
                  <a:lnTo>
                    <a:pt x="2064606" y="1648222"/>
                  </a:lnTo>
                  <a:lnTo>
                    <a:pt x="2091802" y="1608497"/>
                  </a:lnTo>
                  <a:lnTo>
                    <a:pt x="2119426" y="1569092"/>
                  </a:lnTo>
                  <a:lnTo>
                    <a:pt x="2145599" y="1532938"/>
                  </a:lnTo>
                  <a:lnTo>
                    <a:pt x="2172687" y="1496991"/>
                  </a:lnTo>
                  <a:lnTo>
                    <a:pt x="2200744" y="1461062"/>
                  </a:lnTo>
                  <a:lnTo>
                    <a:pt x="2229823" y="1424962"/>
                  </a:lnTo>
                  <a:lnTo>
                    <a:pt x="2259976" y="1388503"/>
                  </a:lnTo>
                  <a:lnTo>
                    <a:pt x="2291256" y="1351494"/>
                  </a:lnTo>
                  <a:lnTo>
                    <a:pt x="2323716" y="1313747"/>
                  </a:lnTo>
                  <a:lnTo>
                    <a:pt x="2392390" y="1235283"/>
                  </a:lnTo>
                  <a:lnTo>
                    <a:pt x="2428709" y="1194188"/>
                  </a:lnTo>
                  <a:lnTo>
                    <a:pt x="2465425" y="1155795"/>
                  </a:lnTo>
                  <a:lnTo>
                    <a:pt x="2502113" y="1118407"/>
                  </a:lnTo>
                  <a:lnTo>
                    <a:pt x="2538806" y="1081987"/>
                  </a:lnTo>
                  <a:lnTo>
                    <a:pt x="2575536" y="1046496"/>
                  </a:lnTo>
                  <a:lnTo>
                    <a:pt x="2612336" y="1011895"/>
                  </a:lnTo>
                  <a:lnTo>
                    <a:pt x="2649240" y="978146"/>
                  </a:lnTo>
                  <a:lnTo>
                    <a:pt x="2686279" y="945211"/>
                  </a:lnTo>
                  <a:lnTo>
                    <a:pt x="2723487" y="913052"/>
                  </a:lnTo>
                  <a:lnTo>
                    <a:pt x="2760898" y="881630"/>
                  </a:lnTo>
                  <a:lnTo>
                    <a:pt x="2798542" y="850906"/>
                  </a:lnTo>
                  <a:lnTo>
                    <a:pt x="2836454" y="820843"/>
                  </a:lnTo>
                  <a:lnTo>
                    <a:pt x="2874667" y="791402"/>
                  </a:lnTo>
                  <a:lnTo>
                    <a:pt x="2913212" y="762544"/>
                  </a:lnTo>
                  <a:lnTo>
                    <a:pt x="2952123" y="734232"/>
                  </a:lnTo>
                  <a:lnTo>
                    <a:pt x="2991434" y="706427"/>
                  </a:lnTo>
                  <a:lnTo>
                    <a:pt x="3031175" y="679091"/>
                  </a:lnTo>
                  <a:lnTo>
                    <a:pt x="3071381" y="652185"/>
                  </a:lnTo>
                  <a:lnTo>
                    <a:pt x="3112085" y="625671"/>
                  </a:lnTo>
                  <a:lnTo>
                    <a:pt x="3153319" y="599511"/>
                  </a:lnTo>
                  <a:lnTo>
                    <a:pt x="3195115" y="573665"/>
                  </a:lnTo>
                  <a:lnTo>
                    <a:pt x="3237508" y="548097"/>
                  </a:lnTo>
                  <a:lnTo>
                    <a:pt x="3280529" y="522767"/>
                  </a:lnTo>
                  <a:lnTo>
                    <a:pt x="3324212" y="497638"/>
                  </a:lnTo>
                  <a:lnTo>
                    <a:pt x="3368589" y="472670"/>
                  </a:lnTo>
                  <a:lnTo>
                    <a:pt x="3413694" y="447826"/>
                  </a:lnTo>
                  <a:lnTo>
                    <a:pt x="3459558" y="423067"/>
                  </a:lnTo>
                  <a:lnTo>
                    <a:pt x="3506215" y="398355"/>
                  </a:lnTo>
                  <a:lnTo>
                    <a:pt x="3548323" y="376859"/>
                  </a:lnTo>
                  <a:lnTo>
                    <a:pt x="3592148" y="355656"/>
                  </a:lnTo>
                  <a:lnTo>
                    <a:pt x="3637524" y="334806"/>
                  </a:lnTo>
                  <a:lnTo>
                    <a:pt x="3684286" y="314372"/>
                  </a:lnTo>
                  <a:lnTo>
                    <a:pt x="3732269" y="294418"/>
                  </a:lnTo>
                  <a:lnTo>
                    <a:pt x="3781305" y="275004"/>
                  </a:lnTo>
                  <a:lnTo>
                    <a:pt x="3831231" y="256193"/>
                  </a:lnTo>
                  <a:lnTo>
                    <a:pt x="3881880" y="238049"/>
                  </a:lnTo>
                  <a:lnTo>
                    <a:pt x="3933087" y="220632"/>
                  </a:lnTo>
                  <a:lnTo>
                    <a:pt x="3984686" y="204005"/>
                  </a:lnTo>
                  <a:lnTo>
                    <a:pt x="4036512" y="188231"/>
                  </a:lnTo>
                  <a:lnTo>
                    <a:pt x="4088398" y="173372"/>
                  </a:lnTo>
                  <a:lnTo>
                    <a:pt x="4140180" y="159490"/>
                  </a:lnTo>
                  <a:lnTo>
                    <a:pt x="4191692" y="146648"/>
                  </a:lnTo>
                  <a:lnTo>
                    <a:pt x="4242767" y="134908"/>
                  </a:lnTo>
                  <a:lnTo>
                    <a:pt x="4293242" y="124331"/>
                  </a:lnTo>
                  <a:lnTo>
                    <a:pt x="4342949" y="114981"/>
                  </a:lnTo>
                  <a:lnTo>
                    <a:pt x="4391723" y="106920"/>
                  </a:lnTo>
                  <a:lnTo>
                    <a:pt x="4439399" y="100210"/>
                  </a:lnTo>
                  <a:lnTo>
                    <a:pt x="4499354" y="92617"/>
                  </a:lnTo>
                  <a:lnTo>
                    <a:pt x="4548330" y="86718"/>
                  </a:lnTo>
                  <a:lnTo>
                    <a:pt x="4591735" y="82060"/>
                  </a:lnTo>
                  <a:lnTo>
                    <a:pt x="4634975" y="78188"/>
                  </a:lnTo>
                  <a:lnTo>
                    <a:pt x="4683456" y="74648"/>
                  </a:lnTo>
                  <a:lnTo>
                    <a:pt x="4742586" y="70987"/>
                  </a:lnTo>
                  <a:lnTo>
                    <a:pt x="4828821" y="67674"/>
                  </a:lnTo>
                  <a:lnTo>
                    <a:pt x="4889352" y="67950"/>
                  </a:lnTo>
                  <a:lnTo>
                    <a:pt x="4925039" y="69682"/>
                  </a:lnTo>
                  <a:lnTo>
                    <a:pt x="4936743" y="70733"/>
                  </a:lnTo>
                  <a:lnTo>
                    <a:pt x="5014125" y="74886"/>
                  </a:lnTo>
                  <a:lnTo>
                    <a:pt x="4966009" y="64881"/>
                  </a:lnTo>
                  <a:lnTo>
                    <a:pt x="4917553" y="55568"/>
                  </a:lnTo>
                  <a:lnTo>
                    <a:pt x="4868784" y="46953"/>
                  </a:lnTo>
                  <a:lnTo>
                    <a:pt x="4819730" y="39043"/>
                  </a:lnTo>
                  <a:lnTo>
                    <a:pt x="4770419" y="31843"/>
                  </a:lnTo>
                  <a:lnTo>
                    <a:pt x="4720880" y="25359"/>
                  </a:lnTo>
                  <a:lnTo>
                    <a:pt x="4671140" y="19598"/>
                  </a:lnTo>
                  <a:lnTo>
                    <a:pt x="4621227" y="14565"/>
                  </a:lnTo>
                  <a:lnTo>
                    <a:pt x="4571169" y="10266"/>
                  </a:lnTo>
                  <a:lnTo>
                    <a:pt x="4520994" y="6708"/>
                  </a:lnTo>
                  <a:lnTo>
                    <a:pt x="4470731" y="3896"/>
                  </a:lnTo>
                  <a:lnTo>
                    <a:pt x="4420406" y="1837"/>
                  </a:lnTo>
                  <a:lnTo>
                    <a:pt x="4370049" y="536"/>
                  </a:lnTo>
                  <a:lnTo>
                    <a:pt x="4319686" y="0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64748" y="3143113"/>
              <a:ext cx="3263265" cy="915669"/>
            </a:xfrm>
            <a:custGeom>
              <a:avLst/>
              <a:gdLst/>
              <a:ahLst/>
              <a:cxnLst/>
              <a:rect l="l" t="t" r="r" b="b"/>
              <a:pathLst>
                <a:path w="3263264" h="915670">
                  <a:moveTo>
                    <a:pt x="2507555" y="0"/>
                  </a:moveTo>
                  <a:lnTo>
                    <a:pt x="2446381" y="689"/>
                  </a:lnTo>
                  <a:lnTo>
                    <a:pt x="2382173" y="2529"/>
                  </a:lnTo>
                  <a:lnTo>
                    <a:pt x="2314821" y="5578"/>
                  </a:lnTo>
                  <a:lnTo>
                    <a:pt x="2244216" y="9895"/>
                  </a:lnTo>
                  <a:lnTo>
                    <a:pt x="2170248" y="15540"/>
                  </a:lnTo>
                  <a:lnTo>
                    <a:pt x="2092806" y="22572"/>
                  </a:lnTo>
                  <a:lnTo>
                    <a:pt x="2011781" y="31050"/>
                  </a:lnTo>
                  <a:lnTo>
                    <a:pt x="1927062" y="41033"/>
                  </a:lnTo>
                  <a:lnTo>
                    <a:pt x="1838540" y="52580"/>
                  </a:lnTo>
                  <a:lnTo>
                    <a:pt x="1137429" y="166240"/>
                  </a:lnTo>
                  <a:lnTo>
                    <a:pt x="712211" y="272486"/>
                  </a:lnTo>
                  <a:lnTo>
                    <a:pt x="390522" y="432840"/>
                  </a:lnTo>
                  <a:lnTo>
                    <a:pt x="0" y="708828"/>
                  </a:lnTo>
                  <a:lnTo>
                    <a:pt x="44378" y="686858"/>
                  </a:lnTo>
                  <a:lnTo>
                    <a:pt x="88978" y="665561"/>
                  </a:lnTo>
                  <a:lnTo>
                    <a:pt x="133789" y="644938"/>
                  </a:lnTo>
                  <a:lnTo>
                    <a:pt x="178806" y="624992"/>
                  </a:lnTo>
                  <a:lnTo>
                    <a:pt x="224020" y="605724"/>
                  </a:lnTo>
                  <a:lnTo>
                    <a:pt x="269424" y="587135"/>
                  </a:lnTo>
                  <a:lnTo>
                    <a:pt x="315011" y="569227"/>
                  </a:lnTo>
                  <a:lnTo>
                    <a:pt x="360771" y="552001"/>
                  </a:lnTo>
                  <a:lnTo>
                    <a:pt x="406699" y="535461"/>
                  </a:lnTo>
                  <a:lnTo>
                    <a:pt x="452786" y="519606"/>
                  </a:lnTo>
                  <a:lnTo>
                    <a:pt x="499024" y="504439"/>
                  </a:lnTo>
                  <a:lnTo>
                    <a:pt x="545407" y="489961"/>
                  </a:lnTo>
                  <a:lnTo>
                    <a:pt x="591926" y="476174"/>
                  </a:lnTo>
                  <a:lnTo>
                    <a:pt x="638573" y="463080"/>
                  </a:lnTo>
                  <a:lnTo>
                    <a:pt x="685342" y="450680"/>
                  </a:lnTo>
                  <a:lnTo>
                    <a:pt x="732225" y="438976"/>
                  </a:lnTo>
                  <a:lnTo>
                    <a:pt x="779214" y="427969"/>
                  </a:lnTo>
                  <a:lnTo>
                    <a:pt x="826300" y="417662"/>
                  </a:lnTo>
                  <a:lnTo>
                    <a:pt x="873478" y="408055"/>
                  </a:lnTo>
                  <a:lnTo>
                    <a:pt x="920739" y="399151"/>
                  </a:lnTo>
                  <a:lnTo>
                    <a:pt x="968075" y="390951"/>
                  </a:lnTo>
                  <a:lnTo>
                    <a:pt x="1015479" y="383457"/>
                  </a:lnTo>
                  <a:lnTo>
                    <a:pt x="1062943" y="376671"/>
                  </a:lnTo>
                  <a:lnTo>
                    <a:pt x="1110460" y="370593"/>
                  </a:lnTo>
                  <a:lnTo>
                    <a:pt x="1158022" y="365226"/>
                  </a:lnTo>
                  <a:lnTo>
                    <a:pt x="1205621" y="360572"/>
                  </a:lnTo>
                  <a:lnTo>
                    <a:pt x="1253250" y="356631"/>
                  </a:lnTo>
                  <a:lnTo>
                    <a:pt x="1300902" y="353406"/>
                  </a:lnTo>
                  <a:lnTo>
                    <a:pt x="1348567" y="350899"/>
                  </a:lnTo>
                  <a:lnTo>
                    <a:pt x="1396240" y="349110"/>
                  </a:lnTo>
                  <a:lnTo>
                    <a:pt x="1443912" y="348042"/>
                  </a:lnTo>
                  <a:lnTo>
                    <a:pt x="1491576" y="347696"/>
                  </a:lnTo>
                  <a:lnTo>
                    <a:pt x="1539223" y="348074"/>
                  </a:lnTo>
                  <a:lnTo>
                    <a:pt x="1586847" y="349178"/>
                  </a:lnTo>
                  <a:lnTo>
                    <a:pt x="1634440" y="351009"/>
                  </a:lnTo>
                  <a:lnTo>
                    <a:pt x="1681994" y="353568"/>
                  </a:lnTo>
                  <a:lnTo>
                    <a:pt x="1729502" y="356858"/>
                  </a:lnTo>
                  <a:lnTo>
                    <a:pt x="1776956" y="360881"/>
                  </a:lnTo>
                  <a:lnTo>
                    <a:pt x="1824348" y="365637"/>
                  </a:lnTo>
                  <a:lnTo>
                    <a:pt x="1871670" y="371128"/>
                  </a:lnTo>
                  <a:lnTo>
                    <a:pt x="1918916" y="377356"/>
                  </a:lnTo>
                  <a:lnTo>
                    <a:pt x="1966078" y="384323"/>
                  </a:lnTo>
                  <a:lnTo>
                    <a:pt x="2013147" y="392031"/>
                  </a:lnTo>
                  <a:lnTo>
                    <a:pt x="2060116" y="400480"/>
                  </a:lnTo>
                  <a:lnTo>
                    <a:pt x="2106978" y="409673"/>
                  </a:lnTo>
                  <a:lnTo>
                    <a:pt x="2153725" y="419612"/>
                  </a:lnTo>
                  <a:lnTo>
                    <a:pt x="2200350" y="430297"/>
                  </a:lnTo>
                  <a:lnTo>
                    <a:pt x="2246844" y="441731"/>
                  </a:lnTo>
                  <a:lnTo>
                    <a:pt x="2293200" y="453915"/>
                  </a:lnTo>
                  <a:lnTo>
                    <a:pt x="2339411" y="466851"/>
                  </a:lnTo>
                  <a:lnTo>
                    <a:pt x="2385469" y="480540"/>
                  </a:lnTo>
                  <a:lnTo>
                    <a:pt x="2431366" y="494985"/>
                  </a:lnTo>
                  <a:lnTo>
                    <a:pt x="2477095" y="510186"/>
                  </a:lnTo>
                  <a:lnTo>
                    <a:pt x="2522648" y="526146"/>
                  </a:lnTo>
                  <a:lnTo>
                    <a:pt x="2568017" y="542866"/>
                  </a:lnTo>
                  <a:lnTo>
                    <a:pt x="2613195" y="560348"/>
                  </a:lnTo>
                  <a:lnTo>
                    <a:pt x="2658174" y="578593"/>
                  </a:lnTo>
                  <a:lnTo>
                    <a:pt x="2702947" y="597603"/>
                  </a:lnTo>
                  <a:lnTo>
                    <a:pt x="2747506" y="617380"/>
                  </a:lnTo>
                  <a:lnTo>
                    <a:pt x="2791843" y="637925"/>
                  </a:lnTo>
                  <a:lnTo>
                    <a:pt x="2835951" y="659240"/>
                  </a:lnTo>
                  <a:lnTo>
                    <a:pt x="2879822" y="681327"/>
                  </a:lnTo>
                  <a:lnTo>
                    <a:pt x="2923449" y="704186"/>
                  </a:lnTo>
                  <a:lnTo>
                    <a:pt x="2966823" y="727821"/>
                  </a:lnTo>
                  <a:lnTo>
                    <a:pt x="3009938" y="752233"/>
                  </a:lnTo>
                  <a:lnTo>
                    <a:pt x="3052785" y="777422"/>
                  </a:lnTo>
                  <a:lnTo>
                    <a:pt x="3095357" y="803392"/>
                  </a:lnTo>
                  <a:lnTo>
                    <a:pt x="3137647" y="830143"/>
                  </a:lnTo>
                  <a:lnTo>
                    <a:pt x="3179646" y="857677"/>
                  </a:lnTo>
                  <a:lnTo>
                    <a:pt x="3221348" y="885996"/>
                  </a:lnTo>
                  <a:lnTo>
                    <a:pt x="3262744" y="915101"/>
                  </a:lnTo>
                  <a:lnTo>
                    <a:pt x="3263252" y="136477"/>
                  </a:lnTo>
                  <a:lnTo>
                    <a:pt x="3215246" y="116700"/>
                  </a:lnTo>
                  <a:lnTo>
                    <a:pt x="3163461" y="97023"/>
                  </a:lnTo>
                  <a:lnTo>
                    <a:pt x="3107015" y="77917"/>
                  </a:lnTo>
                  <a:lnTo>
                    <a:pt x="3045031" y="59857"/>
                  </a:lnTo>
                  <a:lnTo>
                    <a:pt x="2976628" y="43317"/>
                  </a:lnTo>
                  <a:lnTo>
                    <a:pt x="2900927" y="28771"/>
                  </a:lnTo>
                  <a:lnTo>
                    <a:pt x="2860065" y="22394"/>
                  </a:lnTo>
                  <a:lnTo>
                    <a:pt x="2817048" y="16692"/>
                  </a:lnTo>
                  <a:lnTo>
                    <a:pt x="2771768" y="11726"/>
                  </a:lnTo>
                  <a:lnTo>
                    <a:pt x="2724113" y="7555"/>
                  </a:lnTo>
                  <a:lnTo>
                    <a:pt x="2673975" y="4237"/>
                  </a:lnTo>
                  <a:lnTo>
                    <a:pt x="2621242" y="1833"/>
                  </a:lnTo>
                  <a:lnTo>
                    <a:pt x="2565805" y="400"/>
                  </a:lnTo>
                  <a:lnTo>
                    <a:pt x="2507555" y="0"/>
                  </a:lnTo>
                  <a:close/>
                </a:path>
              </a:pathLst>
            </a:custGeom>
            <a:solidFill>
              <a:srgbClr val="E30613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2423" y="2795015"/>
              <a:ext cx="2705735" cy="1167765"/>
            </a:xfrm>
            <a:custGeom>
              <a:avLst/>
              <a:gdLst/>
              <a:ahLst/>
              <a:cxnLst/>
              <a:rect l="l" t="t" r="r" b="b"/>
              <a:pathLst>
                <a:path w="2705735" h="1167764">
                  <a:moveTo>
                    <a:pt x="74155" y="669645"/>
                  </a:moveTo>
                  <a:lnTo>
                    <a:pt x="66560" y="673138"/>
                  </a:lnTo>
                  <a:lnTo>
                    <a:pt x="32626" y="689305"/>
                  </a:lnTo>
                  <a:lnTo>
                    <a:pt x="0" y="705485"/>
                  </a:lnTo>
                  <a:lnTo>
                    <a:pt x="74155" y="669645"/>
                  </a:lnTo>
                  <a:close/>
                </a:path>
                <a:path w="2705735" h="1167764">
                  <a:moveTo>
                    <a:pt x="2704706" y="0"/>
                  </a:moveTo>
                  <a:lnTo>
                    <a:pt x="2647200" y="723"/>
                  </a:lnTo>
                  <a:lnTo>
                    <a:pt x="2534628" y="3390"/>
                  </a:lnTo>
                  <a:lnTo>
                    <a:pt x="2425077" y="7683"/>
                  </a:lnTo>
                  <a:lnTo>
                    <a:pt x="2318347" y="13601"/>
                  </a:lnTo>
                  <a:lnTo>
                    <a:pt x="2214219" y="21170"/>
                  </a:lnTo>
                  <a:lnTo>
                    <a:pt x="2112492" y="30391"/>
                  </a:lnTo>
                  <a:lnTo>
                    <a:pt x="2012962" y="41300"/>
                  </a:lnTo>
                  <a:lnTo>
                    <a:pt x="1915388" y="53886"/>
                  </a:lnTo>
                  <a:lnTo>
                    <a:pt x="1867281" y="60807"/>
                  </a:lnTo>
                  <a:lnTo>
                    <a:pt x="1819592" y="68173"/>
                  </a:lnTo>
                  <a:lnTo>
                    <a:pt x="1772285" y="75958"/>
                  </a:lnTo>
                  <a:lnTo>
                    <a:pt x="1725333" y="84162"/>
                  </a:lnTo>
                  <a:lnTo>
                    <a:pt x="1678724" y="92811"/>
                  </a:lnTo>
                  <a:lnTo>
                    <a:pt x="1632419" y="101892"/>
                  </a:lnTo>
                  <a:lnTo>
                    <a:pt x="1586395" y="111404"/>
                  </a:lnTo>
                  <a:lnTo>
                    <a:pt x="1540624" y="121361"/>
                  </a:lnTo>
                  <a:lnTo>
                    <a:pt x="1495082" y="131749"/>
                  </a:lnTo>
                  <a:lnTo>
                    <a:pt x="1449743" y="142570"/>
                  </a:lnTo>
                  <a:lnTo>
                    <a:pt x="1404581" y="153847"/>
                  </a:lnTo>
                  <a:lnTo>
                    <a:pt x="1359573" y="165557"/>
                  </a:lnTo>
                  <a:lnTo>
                    <a:pt x="1314678" y="177723"/>
                  </a:lnTo>
                  <a:lnTo>
                    <a:pt x="1269885" y="190322"/>
                  </a:lnTo>
                  <a:lnTo>
                    <a:pt x="1225156" y="203377"/>
                  </a:lnTo>
                  <a:lnTo>
                    <a:pt x="1180477" y="216877"/>
                  </a:lnTo>
                  <a:lnTo>
                    <a:pt x="1135811" y="230835"/>
                  </a:lnTo>
                  <a:lnTo>
                    <a:pt x="1091145" y="245237"/>
                  </a:lnTo>
                  <a:lnTo>
                    <a:pt x="1001649" y="275424"/>
                  </a:lnTo>
                  <a:lnTo>
                    <a:pt x="911809" y="307428"/>
                  </a:lnTo>
                  <a:lnTo>
                    <a:pt x="821397" y="341287"/>
                  </a:lnTo>
                  <a:lnTo>
                    <a:pt x="730211" y="377012"/>
                  </a:lnTo>
                  <a:lnTo>
                    <a:pt x="638022" y="414604"/>
                  </a:lnTo>
                  <a:lnTo>
                    <a:pt x="544639" y="454075"/>
                  </a:lnTo>
                  <a:lnTo>
                    <a:pt x="401828" y="516851"/>
                  </a:lnTo>
                  <a:lnTo>
                    <a:pt x="255117" y="583946"/>
                  </a:lnTo>
                  <a:lnTo>
                    <a:pt x="74155" y="669645"/>
                  </a:lnTo>
                  <a:lnTo>
                    <a:pt x="101752" y="656983"/>
                  </a:lnTo>
                  <a:lnTo>
                    <a:pt x="138163" y="640867"/>
                  </a:lnTo>
                  <a:lnTo>
                    <a:pt x="175755" y="624827"/>
                  </a:lnTo>
                  <a:lnTo>
                    <a:pt x="214477" y="608876"/>
                  </a:lnTo>
                  <a:lnTo>
                    <a:pt x="254292" y="593026"/>
                  </a:lnTo>
                  <a:lnTo>
                    <a:pt x="295148" y="577316"/>
                  </a:lnTo>
                  <a:lnTo>
                    <a:pt x="337019" y="561759"/>
                  </a:lnTo>
                  <a:lnTo>
                    <a:pt x="379857" y="546379"/>
                  </a:lnTo>
                  <a:lnTo>
                    <a:pt x="423621" y="531202"/>
                  </a:lnTo>
                  <a:lnTo>
                    <a:pt x="468261" y="516242"/>
                  </a:lnTo>
                  <a:lnTo>
                    <a:pt x="513740" y="501535"/>
                  </a:lnTo>
                  <a:lnTo>
                    <a:pt x="560019" y="487083"/>
                  </a:lnTo>
                  <a:lnTo>
                    <a:pt x="607047" y="472922"/>
                  </a:lnTo>
                  <a:lnTo>
                    <a:pt x="654786" y="459079"/>
                  </a:lnTo>
                  <a:lnTo>
                    <a:pt x="703199" y="445554"/>
                  </a:lnTo>
                  <a:lnTo>
                    <a:pt x="752233" y="432396"/>
                  </a:lnTo>
                  <a:lnTo>
                    <a:pt x="801865" y="419608"/>
                  </a:lnTo>
                  <a:lnTo>
                    <a:pt x="852030" y="407225"/>
                  </a:lnTo>
                  <a:lnTo>
                    <a:pt x="902703" y="395249"/>
                  </a:lnTo>
                  <a:lnTo>
                    <a:pt x="953833" y="383730"/>
                  </a:lnTo>
                  <a:lnTo>
                    <a:pt x="1005382" y="372668"/>
                  </a:lnTo>
                  <a:lnTo>
                    <a:pt x="1057300" y="362102"/>
                  </a:lnTo>
                  <a:lnTo>
                    <a:pt x="1109548" y="352044"/>
                  </a:lnTo>
                  <a:lnTo>
                    <a:pt x="1162100" y="342519"/>
                  </a:lnTo>
                  <a:lnTo>
                    <a:pt x="1214882" y="333540"/>
                  </a:lnTo>
                  <a:lnTo>
                    <a:pt x="1267879" y="325145"/>
                  </a:lnTo>
                  <a:lnTo>
                    <a:pt x="1321041" y="317347"/>
                  </a:lnTo>
                  <a:lnTo>
                    <a:pt x="1374330" y="310172"/>
                  </a:lnTo>
                  <a:lnTo>
                    <a:pt x="1427683" y="303631"/>
                  </a:lnTo>
                  <a:lnTo>
                    <a:pt x="1481086" y="297764"/>
                  </a:lnTo>
                  <a:lnTo>
                    <a:pt x="1534477" y="292582"/>
                  </a:lnTo>
                  <a:lnTo>
                    <a:pt x="1587830" y="288112"/>
                  </a:lnTo>
                  <a:lnTo>
                    <a:pt x="1641081" y="284365"/>
                  </a:lnTo>
                  <a:lnTo>
                    <a:pt x="1694205" y="281381"/>
                  </a:lnTo>
                  <a:lnTo>
                    <a:pt x="1747164" y="279171"/>
                  </a:lnTo>
                  <a:lnTo>
                    <a:pt x="1799894" y="277761"/>
                  </a:lnTo>
                  <a:lnTo>
                    <a:pt x="1852371" y="277164"/>
                  </a:lnTo>
                  <a:lnTo>
                    <a:pt x="1904542" y="277418"/>
                  </a:lnTo>
                  <a:lnTo>
                    <a:pt x="1956384" y="278523"/>
                  </a:lnTo>
                  <a:lnTo>
                    <a:pt x="2007831" y="280530"/>
                  </a:lnTo>
                  <a:lnTo>
                    <a:pt x="2058847" y="283438"/>
                  </a:lnTo>
                  <a:lnTo>
                    <a:pt x="2109406" y="287286"/>
                  </a:lnTo>
                  <a:lnTo>
                    <a:pt x="2159444" y="292074"/>
                  </a:lnTo>
                  <a:lnTo>
                    <a:pt x="2208936" y="297853"/>
                  </a:lnTo>
                  <a:lnTo>
                    <a:pt x="2257831" y="304622"/>
                  </a:lnTo>
                  <a:lnTo>
                    <a:pt x="2306078" y="312407"/>
                  </a:lnTo>
                  <a:lnTo>
                    <a:pt x="2353653" y="321233"/>
                  </a:lnTo>
                  <a:lnTo>
                    <a:pt x="2400503" y="331127"/>
                  </a:lnTo>
                  <a:lnTo>
                    <a:pt x="2446591" y="342112"/>
                  </a:lnTo>
                  <a:lnTo>
                    <a:pt x="2491879" y="354203"/>
                  </a:lnTo>
                  <a:lnTo>
                    <a:pt x="2536304" y="367423"/>
                  </a:lnTo>
                  <a:lnTo>
                    <a:pt x="2579852" y="381800"/>
                  </a:lnTo>
                  <a:lnTo>
                    <a:pt x="2622461" y="397344"/>
                  </a:lnTo>
                  <a:lnTo>
                    <a:pt x="2664091" y="414096"/>
                  </a:lnTo>
                  <a:lnTo>
                    <a:pt x="2704706" y="432066"/>
                  </a:lnTo>
                  <a:lnTo>
                    <a:pt x="2704706" y="277164"/>
                  </a:lnTo>
                  <a:lnTo>
                    <a:pt x="2704706" y="0"/>
                  </a:lnTo>
                  <a:close/>
                </a:path>
                <a:path w="2705735" h="1167764">
                  <a:moveTo>
                    <a:pt x="2705316" y="920673"/>
                  </a:moveTo>
                  <a:lnTo>
                    <a:pt x="2658300" y="898613"/>
                  </a:lnTo>
                  <a:lnTo>
                    <a:pt x="2611336" y="877189"/>
                  </a:lnTo>
                  <a:lnTo>
                    <a:pt x="2564384" y="856399"/>
                  </a:lnTo>
                  <a:lnTo>
                    <a:pt x="2517457" y="836244"/>
                  </a:lnTo>
                  <a:lnTo>
                    <a:pt x="2470556" y="816724"/>
                  </a:lnTo>
                  <a:lnTo>
                    <a:pt x="2423668" y="797864"/>
                  </a:lnTo>
                  <a:lnTo>
                    <a:pt x="2376792" y="779653"/>
                  </a:lnTo>
                  <a:lnTo>
                    <a:pt x="2329942" y="762114"/>
                  </a:lnTo>
                  <a:lnTo>
                    <a:pt x="2283091" y="745236"/>
                  </a:lnTo>
                  <a:lnTo>
                    <a:pt x="2236241" y="729043"/>
                  </a:lnTo>
                  <a:lnTo>
                    <a:pt x="2189391" y="713536"/>
                  </a:lnTo>
                  <a:lnTo>
                    <a:pt x="2142540" y="698728"/>
                  </a:lnTo>
                  <a:lnTo>
                    <a:pt x="2095690" y="684606"/>
                  </a:lnTo>
                  <a:lnTo>
                    <a:pt x="2048827" y="671195"/>
                  </a:lnTo>
                  <a:lnTo>
                    <a:pt x="2001939" y="658495"/>
                  </a:lnTo>
                  <a:lnTo>
                    <a:pt x="1955050" y="646506"/>
                  </a:lnTo>
                  <a:lnTo>
                    <a:pt x="1908136" y="635254"/>
                  </a:lnTo>
                  <a:lnTo>
                    <a:pt x="1861197" y="624725"/>
                  </a:lnTo>
                  <a:lnTo>
                    <a:pt x="1814245" y="614946"/>
                  </a:lnTo>
                  <a:lnTo>
                    <a:pt x="1767255" y="605904"/>
                  </a:lnTo>
                  <a:lnTo>
                    <a:pt x="1720227" y="597623"/>
                  </a:lnTo>
                  <a:lnTo>
                    <a:pt x="1673161" y="590092"/>
                  </a:lnTo>
                  <a:lnTo>
                    <a:pt x="1626069" y="583336"/>
                  </a:lnTo>
                  <a:lnTo>
                    <a:pt x="1578927" y="577354"/>
                  </a:lnTo>
                  <a:lnTo>
                    <a:pt x="1531734" y="572147"/>
                  </a:lnTo>
                  <a:lnTo>
                    <a:pt x="1484490" y="567728"/>
                  </a:lnTo>
                  <a:lnTo>
                    <a:pt x="1437195" y="564095"/>
                  </a:lnTo>
                  <a:lnTo>
                    <a:pt x="1389849" y="561276"/>
                  </a:lnTo>
                  <a:lnTo>
                    <a:pt x="1342440" y="559257"/>
                  </a:lnTo>
                  <a:lnTo>
                    <a:pt x="1294968" y="558063"/>
                  </a:lnTo>
                  <a:lnTo>
                    <a:pt x="1247419" y="557682"/>
                  </a:lnTo>
                  <a:lnTo>
                    <a:pt x="1199819" y="558126"/>
                  </a:lnTo>
                  <a:lnTo>
                    <a:pt x="1152131" y="559409"/>
                  </a:lnTo>
                  <a:lnTo>
                    <a:pt x="1104366" y="561530"/>
                  </a:lnTo>
                  <a:lnTo>
                    <a:pt x="1056525" y="564502"/>
                  </a:lnTo>
                  <a:lnTo>
                    <a:pt x="1008608" y="568325"/>
                  </a:lnTo>
                  <a:lnTo>
                    <a:pt x="960589" y="573011"/>
                  </a:lnTo>
                  <a:lnTo>
                    <a:pt x="912482" y="578573"/>
                  </a:lnTo>
                  <a:lnTo>
                    <a:pt x="864285" y="585012"/>
                  </a:lnTo>
                  <a:lnTo>
                    <a:pt x="816000" y="592328"/>
                  </a:lnTo>
                  <a:lnTo>
                    <a:pt x="767600" y="600532"/>
                  </a:lnTo>
                  <a:lnTo>
                    <a:pt x="719099" y="609625"/>
                  </a:lnTo>
                  <a:lnTo>
                    <a:pt x="670496" y="619633"/>
                  </a:lnTo>
                  <a:lnTo>
                    <a:pt x="621779" y="630542"/>
                  </a:lnTo>
                  <a:lnTo>
                    <a:pt x="572947" y="642378"/>
                  </a:lnTo>
                  <a:lnTo>
                    <a:pt x="524002" y="655129"/>
                  </a:lnTo>
                  <a:lnTo>
                    <a:pt x="474929" y="668820"/>
                  </a:lnTo>
                  <a:lnTo>
                    <a:pt x="425729" y="683437"/>
                  </a:lnTo>
                  <a:lnTo>
                    <a:pt x="376415" y="699008"/>
                  </a:lnTo>
                  <a:lnTo>
                    <a:pt x="326961" y="715518"/>
                  </a:lnTo>
                  <a:lnTo>
                    <a:pt x="277368" y="732993"/>
                  </a:lnTo>
                  <a:lnTo>
                    <a:pt x="227647" y="751433"/>
                  </a:lnTo>
                  <a:lnTo>
                    <a:pt x="263271" y="740968"/>
                  </a:lnTo>
                  <a:lnTo>
                    <a:pt x="369417" y="715416"/>
                  </a:lnTo>
                  <a:lnTo>
                    <a:pt x="544982" y="683501"/>
                  </a:lnTo>
                  <a:lnTo>
                    <a:pt x="788860" y="653973"/>
                  </a:lnTo>
                  <a:lnTo>
                    <a:pt x="840295" y="649693"/>
                  </a:lnTo>
                  <a:lnTo>
                    <a:pt x="891413" y="646315"/>
                  </a:lnTo>
                  <a:lnTo>
                    <a:pt x="942225" y="643839"/>
                  </a:lnTo>
                  <a:lnTo>
                    <a:pt x="992746" y="642251"/>
                  </a:lnTo>
                  <a:lnTo>
                    <a:pt x="1042974" y="641553"/>
                  </a:lnTo>
                  <a:lnTo>
                    <a:pt x="1092898" y="641731"/>
                  </a:lnTo>
                  <a:lnTo>
                    <a:pt x="1142555" y="642785"/>
                  </a:lnTo>
                  <a:lnTo>
                    <a:pt x="1191933" y="644702"/>
                  </a:lnTo>
                  <a:lnTo>
                    <a:pt x="1241031" y="647496"/>
                  </a:lnTo>
                  <a:lnTo>
                    <a:pt x="1289875" y="651167"/>
                  </a:lnTo>
                  <a:lnTo>
                    <a:pt x="1338453" y="655675"/>
                  </a:lnTo>
                  <a:lnTo>
                    <a:pt x="1386789" y="661047"/>
                  </a:lnTo>
                  <a:lnTo>
                    <a:pt x="1434871" y="667270"/>
                  </a:lnTo>
                  <a:lnTo>
                    <a:pt x="1482712" y="674331"/>
                  </a:lnTo>
                  <a:lnTo>
                    <a:pt x="1530311" y="682231"/>
                  </a:lnTo>
                  <a:lnTo>
                    <a:pt x="1577695" y="690981"/>
                  </a:lnTo>
                  <a:lnTo>
                    <a:pt x="1624850" y="700544"/>
                  </a:lnTo>
                  <a:lnTo>
                    <a:pt x="1671789" y="710946"/>
                  </a:lnTo>
                  <a:lnTo>
                    <a:pt x="1718525" y="722160"/>
                  </a:lnTo>
                  <a:lnTo>
                    <a:pt x="1765046" y="734199"/>
                  </a:lnTo>
                  <a:lnTo>
                    <a:pt x="1811375" y="747039"/>
                  </a:lnTo>
                  <a:lnTo>
                    <a:pt x="1857502" y="760704"/>
                  </a:lnTo>
                  <a:lnTo>
                    <a:pt x="1903450" y="775157"/>
                  </a:lnTo>
                  <a:lnTo>
                    <a:pt x="1949208" y="790422"/>
                  </a:lnTo>
                  <a:lnTo>
                    <a:pt x="1994801" y="806462"/>
                  </a:lnTo>
                  <a:lnTo>
                    <a:pt x="2040216" y="823315"/>
                  </a:lnTo>
                  <a:lnTo>
                    <a:pt x="2085479" y="840930"/>
                  </a:lnTo>
                  <a:lnTo>
                    <a:pt x="2130577" y="859345"/>
                  </a:lnTo>
                  <a:lnTo>
                    <a:pt x="2175522" y="878522"/>
                  </a:lnTo>
                  <a:lnTo>
                    <a:pt x="2220315" y="898474"/>
                  </a:lnTo>
                  <a:lnTo>
                    <a:pt x="2264981" y="919200"/>
                  </a:lnTo>
                  <a:lnTo>
                    <a:pt x="2309507" y="940676"/>
                  </a:lnTo>
                  <a:lnTo>
                    <a:pt x="2353919" y="962914"/>
                  </a:lnTo>
                  <a:lnTo>
                    <a:pt x="2398191" y="985901"/>
                  </a:lnTo>
                  <a:lnTo>
                    <a:pt x="2442362" y="1009650"/>
                  </a:lnTo>
                  <a:lnTo>
                    <a:pt x="2486418" y="1034122"/>
                  </a:lnTo>
                  <a:lnTo>
                    <a:pt x="2530360" y="1059345"/>
                  </a:lnTo>
                  <a:lnTo>
                    <a:pt x="2574213" y="1085303"/>
                  </a:lnTo>
                  <a:lnTo>
                    <a:pt x="2617978" y="1111986"/>
                  </a:lnTo>
                  <a:lnTo>
                    <a:pt x="2661653" y="1139405"/>
                  </a:lnTo>
                  <a:lnTo>
                    <a:pt x="2705252" y="1167536"/>
                  </a:lnTo>
                  <a:lnTo>
                    <a:pt x="2705316" y="920673"/>
                  </a:lnTo>
                  <a:close/>
                </a:path>
              </a:pathLst>
            </a:custGeom>
            <a:solidFill>
              <a:srgbClr val="005EAA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82483" y="2568625"/>
              <a:ext cx="3544570" cy="1426845"/>
            </a:xfrm>
            <a:custGeom>
              <a:avLst/>
              <a:gdLst/>
              <a:ahLst/>
              <a:cxnLst/>
              <a:rect l="l" t="t" r="r" b="b"/>
              <a:pathLst>
                <a:path w="3544570" h="1426845">
                  <a:moveTo>
                    <a:pt x="3340506" y="637959"/>
                  </a:moveTo>
                  <a:lnTo>
                    <a:pt x="3264700" y="617486"/>
                  </a:lnTo>
                  <a:lnTo>
                    <a:pt x="3220237" y="606983"/>
                  </a:lnTo>
                  <a:lnTo>
                    <a:pt x="3169564" y="597090"/>
                  </a:lnTo>
                  <a:lnTo>
                    <a:pt x="3105581" y="586841"/>
                  </a:lnTo>
                  <a:lnTo>
                    <a:pt x="3035935" y="577443"/>
                  </a:lnTo>
                  <a:lnTo>
                    <a:pt x="2960801" y="569214"/>
                  </a:lnTo>
                  <a:lnTo>
                    <a:pt x="2921228" y="565632"/>
                  </a:lnTo>
                  <a:lnTo>
                    <a:pt x="2880347" y="562457"/>
                  </a:lnTo>
                  <a:lnTo>
                    <a:pt x="2838183" y="559714"/>
                  </a:lnTo>
                  <a:lnTo>
                    <a:pt x="2794749" y="557453"/>
                  </a:lnTo>
                  <a:lnTo>
                    <a:pt x="2750070" y="555713"/>
                  </a:lnTo>
                  <a:lnTo>
                    <a:pt x="2704173" y="554532"/>
                  </a:lnTo>
                  <a:lnTo>
                    <a:pt x="2657081" y="553935"/>
                  </a:lnTo>
                  <a:lnTo>
                    <a:pt x="2608808" y="553974"/>
                  </a:lnTo>
                  <a:lnTo>
                    <a:pt x="2559380" y="554685"/>
                  </a:lnTo>
                  <a:lnTo>
                    <a:pt x="2508808" y="556094"/>
                  </a:lnTo>
                  <a:lnTo>
                    <a:pt x="2457119" y="558253"/>
                  </a:lnTo>
                  <a:lnTo>
                    <a:pt x="2404351" y="561187"/>
                  </a:lnTo>
                  <a:lnTo>
                    <a:pt x="2350503" y="564959"/>
                  </a:lnTo>
                  <a:lnTo>
                    <a:pt x="2295614" y="569569"/>
                  </a:lnTo>
                  <a:lnTo>
                    <a:pt x="2239683" y="575081"/>
                  </a:lnTo>
                  <a:lnTo>
                    <a:pt x="2182761" y="581533"/>
                  </a:lnTo>
                  <a:lnTo>
                    <a:pt x="2124837" y="588949"/>
                  </a:lnTo>
                  <a:lnTo>
                    <a:pt x="2065959" y="597382"/>
                  </a:lnTo>
                  <a:lnTo>
                    <a:pt x="2006142" y="606856"/>
                  </a:lnTo>
                  <a:lnTo>
                    <a:pt x="1945398" y="617423"/>
                  </a:lnTo>
                  <a:lnTo>
                    <a:pt x="1883765" y="629107"/>
                  </a:lnTo>
                  <a:lnTo>
                    <a:pt x="1821243" y="641946"/>
                  </a:lnTo>
                  <a:lnTo>
                    <a:pt x="1757870" y="655993"/>
                  </a:lnTo>
                  <a:lnTo>
                    <a:pt x="1693672" y="671271"/>
                  </a:lnTo>
                  <a:lnTo>
                    <a:pt x="1628648" y="687819"/>
                  </a:lnTo>
                  <a:lnTo>
                    <a:pt x="1562836" y="705688"/>
                  </a:lnTo>
                  <a:lnTo>
                    <a:pt x="1053096" y="852817"/>
                  </a:lnTo>
                  <a:lnTo>
                    <a:pt x="720394" y="976947"/>
                  </a:lnTo>
                  <a:lnTo>
                    <a:pt x="418198" y="1145654"/>
                  </a:lnTo>
                  <a:lnTo>
                    <a:pt x="0" y="1426527"/>
                  </a:lnTo>
                  <a:lnTo>
                    <a:pt x="42138" y="1404327"/>
                  </a:lnTo>
                  <a:lnTo>
                    <a:pt x="128727" y="1359331"/>
                  </a:lnTo>
                  <a:lnTo>
                    <a:pt x="173355" y="1336649"/>
                  </a:lnTo>
                  <a:lnTo>
                    <a:pt x="218986" y="1313916"/>
                  </a:lnTo>
                  <a:lnTo>
                    <a:pt x="265696" y="1291221"/>
                  </a:lnTo>
                  <a:lnTo>
                    <a:pt x="313575" y="1268603"/>
                  </a:lnTo>
                  <a:lnTo>
                    <a:pt x="362699" y="1246149"/>
                  </a:lnTo>
                  <a:lnTo>
                    <a:pt x="413143" y="1223899"/>
                  </a:lnTo>
                  <a:lnTo>
                    <a:pt x="465010" y="1201915"/>
                  </a:lnTo>
                  <a:lnTo>
                    <a:pt x="518375" y="1180287"/>
                  </a:lnTo>
                  <a:lnTo>
                    <a:pt x="573316" y="1159052"/>
                  </a:lnTo>
                  <a:lnTo>
                    <a:pt x="611327" y="1144981"/>
                  </a:lnTo>
                  <a:lnTo>
                    <a:pt x="650125" y="1131138"/>
                  </a:lnTo>
                  <a:lnTo>
                    <a:pt x="689724" y="1117549"/>
                  </a:lnTo>
                  <a:lnTo>
                    <a:pt x="730161" y="1104226"/>
                  </a:lnTo>
                  <a:lnTo>
                    <a:pt x="771448" y="1091196"/>
                  </a:lnTo>
                  <a:lnTo>
                    <a:pt x="813638" y="1078484"/>
                  </a:lnTo>
                  <a:lnTo>
                    <a:pt x="856716" y="1066088"/>
                  </a:lnTo>
                  <a:lnTo>
                    <a:pt x="900747" y="1054036"/>
                  </a:lnTo>
                  <a:lnTo>
                    <a:pt x="945730" y="1042352"/>
                  </a:lnTo>
                  <a:lnTo>
                    <a:pt x="991704" y="1031049"/>
                  </a:lnTo>
                  <a:lnTo>
                    <a:pt x="1038694" y="1020165"/>
                  </a:lnTo>
                  <a:lnTo>
                    <a:pt x="1086713" y="1009700"/>
                  </a:lnTo>
                  <a:lnTo>
                    <a:pt x="1135799" y="999667"/>
                  </a:lnTo>
                  <a:lnTo>
                    <a:pt x="1185976" y="990117"/>
                  </a:lnTo>
                  <a:lnTo>
                    <a:pt x="1237272" y="981036"/>
                  </a:lnTo>
                  <a:lnTo>
                    <a:pt x="1289697" y="972451"/>
                  </a:lnTo>
                  <a:lnTo>
                    <a:pt x="1343291" y="964399"/>
                  </a:lnTo>
                  <a:lnTo>
                    <a:pt x="1398079" y="956881"/>
                  </a:lnTo>
                  <a:lnTo>
                    <a:pt x="1454086" y="949921"/>
                  </a:lnTo>
                  <a:lnTo>
                    <a:pt x="1511325" y="943546"/>
                  </a:lnTo>
                  <a:lnTo>
                    <a:pt x="1569834" y="937768"/>
                  </a:lnTo>
                  <a:lnTo>
                    <a:pt x="1629638" y="932599"/>
                  </a:lnTo>
                  <a:lnTo>
                    <a:pt x="1690763" y="928077"/>
                  </a:lnTo>
                  <a:lnTo>
                    <a:pt x="1753235" y="924204"/>
                  </a:lnTo>
                  <a:lnTo>
                    <a:pt x="1817065" y="921016"/>
                  </a:lnTo>
                  <a:lnTo>
                    <a:pt x="1866417" y="897928"/>
                  </a:lnTo>
                  <a:lnTo>
                    <a:pt x="1914194" y="878268"/>
                  </a:lnTo>
                  <a:lnTo>
                    <a:pt x="1961921" y="860386"/>
                  </a:lnTo>
                  <a:lnTo>
                    <a:pt x="2011184" y="842683"/>
                  </a:lnTo>
                  <a:lnTo>
                    <a:pt x="2110575" y="806323"/>
                  </a:lnTo>
                  <a:lnTo>
                    <a:pt x="2158060" y="789876"/>
                  </a:lnTo>
                  <a:lnTo>
                    <a:pt x="2205939" y="774179"/>
                  </a:lnTo>
                  <a:lnTo>
                    <a:pt x="2254212" y="759256"/>
                  </a:lnTo>
                  <a:lnTo>
                    <a:pt x="2302827" y="745096"/>
                  </a:lnTo>
                  <a:lnTo>
                    <a:pt x="2351760" y="731710"/>
                  </a:lnTo>
                  <a:lnTo>
                    <a:pt x="2400985" y="719099"/>
                  </a:lnTo>
                  <a:lnTo>
                    <a:pt x="2450477" y="707288"/>
                  </a:lnTo>
                  <a:lnTo>
                    <a:pt x="2500185" y="696264"/>
                  </a:lnTo>
                  <a:lnTo>
                    <a:pt x="2550096" y="686041"/>
                  </a:lnTo>
                  <a:lnTo>
                    <a:pt x="2600172" y="676617"/>
                  </a:lnTo>
                  <a:lnTo>
                    <a:pt x="2650388" y="668020"/>
                  </a:lnTo>
                  <a:lnTo>
                    <a:pt x="2700718" y="660222"/>
                  </a:lnTo>
                  <a:lnTo>
                    <a:pt x="2751124" y="653262"/>
                  </a:lnTo>
                  <a:lnTo>
                    <a:pt x="2801582" y="647128"/>
                  </a:lnTo>
                  <a:lnTo>
                    <a:pt x="2852051" y="641819"/>
                  </a:lnTo>
                  <a:lnTo>
                    <a:pt x="2902508" y="637362"/>
                  </a:lnTo>
                  <a:lnTo>
                    <a:pt x="2952940" y="633755"/>
                  </a:lnTo>
                  <a:lnTo>
                    <a:pt x="3003283" y="630999"/>
                  </a:lnTo>
                  <a:lnTo>
                    <a:pt x="3053537" y="629107"/>
                  </a:lnTo>
                  <a:lnTo>
                    <a:pt x="3103651" y="628065"/>
                  </a:lnTo>
                  <a:lnTo>
                    <a:pt x="3153600" y="627913"/>
                  </a:lnTo>
                  <a:lnTo>
                    <a:pt x="3201416" y="628929"/>
                  </a:lnTo>
                  <a:lnTo>
                    <a:pt x="3247542" y="631202"/>
                  </a:lnTo>
                  <a:lnTo>
                    <a:pt x="3293414" y="634326"/>
                  </a:lnTo>
                  <a:lnTo>
                    <a:pt x="3340506" y="637959"/>
                  </a:lnTo>
                  <a:close/>
                </a:path>
                <a:path w="3544570" h="1426845">
                  <a:moveTo>
                    <a:pt x="3543985" y="0"/>
                  </a:moveTo>
                  <a:lnTo>
                    <a:pt x="3485692" y="7315"/>
                  </a:lnTo>
                  <a:lnTo>
                    <a:pt x="3428606" y="14833"/>
                  </a:lnTo>
                  <a:lnTo>
                    <a:pt x="3372662" y="22567"/>
                  </a:lnTo>
                  <a:lnTo>
                    <a:pt x="3317798" y="30530"/>
                  </a:lnTo>
                  <a:lnTo>
                    <a:pt x="3263976" y="38735"/>
                  </a:lnTo>
                  <a:lnTo>
                    <a:pt x="3211118" y="47180"/>
                  </a:lnTo>
                  <a:lnTo>
                    <a:pt x="3159175" y="55892"/>
                  </a:lnTo>
                  <a:lnTo>
                    <a:pt x="3108096" y="64871"/>
                  </a:lnTo>
                  <a:lnTo>
                    <a:pt x="3057817" y="74117"/>
                  </a:lnTo>
                  <a:lnTo>
                    <a:pt x="3008287" y="83654"/>
                  </a:lnTo>
                  <a:lnTo>
                    <a:pt x="2959443" y="93497"/>
                  </a:lnTo>
                  <a:lnTo>
                    <a:pt x="2911233" y="103632"/>
                  </a:lnTo>
                  <a:lnTo>
                    <a:pt x="2863596" y="114084"/>
                  </a:lnTo>
                  <a:lnTo>
                    <a:pt x="2816479" y="124866"/>
                  </a:lnTo>
                  <a:lnTo>
                    <a:pt x="2769819" y="135978"/>
                  </a:lnTo>
                  <a:lnTo>
                    <a:pt x="2723578" y="147434"/>
                  </a:lnTo>
                  <a:lnTo>
                    <a:pt x="2677668" y="159245"/>
                  </a:lnTo>
                  <a:lnTo>
                    <a:pt x="2632062" y="171424"/>
                  </a:lnTo>
                  <a:lnTo>
                    <a:pt x="2586672" y="183972"/>
                  </a:lnTo>
                  <a:lnTo>
                    <a:pt x="2541473" y="196900"/>
                  </a:lnTo>
                  <a:lnTo>
                    <a:pt x="2496401" y="210223"/>
                  </a:lnTo>
                  <a:lnTo>
                    <a:pt x="2451379" y="223951"/>
                  </a:lnTo>
                  <a:lnTo>
                    <a:pt x="2406370" y="238086"/>
                  </a:lnTo>
                  <a:lnTo>
                    <a:pt x="2361311" y="252641"/>
                  </a:lnTo>
                  <a:lnTo>
                    <a:pt x="2316137" y="267627"/>
                  </a:lnTo>
                  <a:lnTo>
                    <a:pt x="2270810" y="283044"/>
                  </a:lnTo>
                  <a:lnTo>
                    <a:pt x="2225256" y="298932"/>
                  </a:lnTo>
                  <a:lnTo>
                    <a:pt x="2179434" y="315264"/>
                  </a:lnTo>
                  <a:lnTo>
                    <a:pt x="2133269" y="332066"/>
                  </a:lnTo>
                  <a:lnTo>
                    <a:pt x="2086711" y="349351"/>
                  </a:lnTo>
                  <a:lnTo>
                    <a:pt x="2039708" y="367118"/>
                  </a:lnTo>
                  <a:lnTo>
                    <a:pt x="1992210" y="385394"/>
                  </a:lnTo>
                  <a:lnTo>
                    <a:pt x="1944141" y="404177"/>
                  </a:lnTo>
                  <a:lnTo>
                    <a:pt x="1846097" y="443293"/>
                  </a:lnTo>
                  <a:lnTo>
                    <a:pt x="1745119" y="484555"/>
                  </a:lnTo>
                  <a:lnTo>
                    <a:pt x="1640763" y="528040"/>
                  </a:lnTo>
                  <a:lnTo>
                    <a:pt x="1714563" y="504482"/>
                  </a:lnTo>
                  <a:lnTo>
                    <a:pt x="1788807" y="479894"/>
                  </a:lnTo>
                  <a:lnTo>
                    <a:pt x="1940102" y="428688"/>
                  </a:lnTo>
                  <a:lnTo>
                    <a:pt x="2057450" y="389483"/>
                  </a:lnTo>
                  <a:lnTo>
                    <a:pt x="2138222" y="363435"/>
                  </a:lnTo>
                  <a:lnTo>
                    <a:pt x="2179497" y="350532"/>
                  </a:lnTo>
                  <a:lnTo>
                    <a:pt x="2221433" y="337756"/>
                  </a:lnTo>
                  <a:lnTo>
                    <a:pt x="2264079" y="325145"/>
                  </a:lnTo>
                  <a:lnTo>
                    <a:pt x="2307463" y="312712"/>
                  </a:lnTo>
                  <a:lnTo>
                    <a:pt x="2351646" y="300494"/>
                  </a:lnTo>
                  <a:lnTo>
                    <a:pt x="2396680" y="288531"/>
                  </a:lnTo>
                  <a:lnTo>
                    <a:pt x="2442591" y="276847"/>
                  </a:lnTo>
                  <a:lnTo>
                    <a:pt x="2489428" y="265480"/>
                  </a:lnTo>
                  <a:lnTo>
                    <a:pt x="2537244" y="254444"/>
                  </a:lnTo>
                  <a:lnTo>
                    <a:pt x="2586088" y="243801"/>
                  </a:lnTo>
                  <a:lnTo>
                    <a:pt x="2635999" y="233553"/>
                  </a:lnTo>
                  <a:lnTo>
                    <a:pt x="2687015" y="223761"/>
                  </a:lnTo>
                  <a:lnTo>
                    <a:pt x="2739199" y="214426"/>
                  </a:lnTo>
                  <a:lnTo>
                    <a:pt x="2792590" y="205600"/>
                  </a:lnTo>
                  <a:lnTo>
                    <a:pt x="2847225" y="197307"/>
                  </a:lnTo>
                  <a:lnTo>
                    <a:pt x="2903156" y="189572"/>
                  </a:lnTo>
                  <a:lnTo>
                    <a:pt x="2960433" y="182435"/>
                  </a:lnTo>
                  <a:lnTo>
                    <a:pt x="3019094" y="175933"/>
                  </a:lnTo>
                  <a:lnTo>
                    <a:pt x="3079178" y="170091"/>
                  </a:lnTo>
                  <a:lnTo>
                    <a:pt x="3140760" y="164947"/>
                  </a:lnTo>
                  <a:lnTo>
                    <a:pt x="3203854" y="160515"/>
                  </a:lnTo>
                  <a:lnTo>
                    <a:pt x="3268510" y="156845"/>
                  </a:lnTo>
                  <a:lnTo>
                    <a:pt x="3334791" y="153949"/>
                  </a:lnTo>
                  <a:lnTo>
                    <a:pt x="3402723" y="151892"/>
                  </a:lnTo>
                  <a:lnTo>
                    <a:pt x="3472370" y="150672"/>
                  </a:lnTo>
                  <a:lnTo>
                    <a:pt x="3543757" y="150329"/>
                  </a:lnTo>
                  <a:lnTo>
                    <a:pt x="354398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538"/>
              <a:ext cx="197763" cy="1248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7210805"/>
              <a:ext cx="4413885" cy="72390"/>
            </a:xfrm>
            <a:custGeom>
              <a:avLst/>
              <a:gdLst/>
              <a:ahLst/>
              <a:cxnLst/>
              <a:rect l="l" t="t" r="r" b="b"/>
              <a:pathLst>
                <a:path w="4413884" h="72390">
                  <a:moveTo>
                    <a:pt x="1897202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1897202" y="71996"/>
                  </a:lnTo>
                  <a:lnTo>
                    <a:pt x="1897202" y="0"/>
                  </a:lnTo>
                  <a:close/>
                </a:path>
                <a:path w="4413884" h="72390">
                  <a:moveTo>
                    <a:pt x="4413605" y="0"/>
                  </a:moveTo>
                  <a:lnTo>
                    <a:pt x="2516403" y="0"/>
                  </a:lnTo>
                  <a:lnTo>
                    <a:pt x="2516403" y="71996"/>
                  </a:lnTo>
                  <a:lnTo>
                    <a:pt x="4413605" y="71996"/>
                  </a:lnTo>
                  <a:lnTo>
                    <a:pt x="4413605" y="0"/>
                  </a:lnTo>
                  <a:close/>
                </a:path>
              </a:pathLst>
            </a:custGeom>
            <a:solidFill>
              <a:srgbClr val="1360A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4500" y="791655"/>
            <a:ext cx="428434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10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шаг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–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Выбрать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кого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необходимо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записать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(себя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или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ребенка).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20">
                <a:latin typeface="Source Sans Pro"/>
                <a:cs typeface="Source Sans Pro"/>
              </a:rPr>
              <a:t>Дети</a:t>
            </a:r>
            <a:r>
              <a:rPr dirty="0" sz="1100" spc="-10">
                <a:latin typeface="Source Sans Pro"/>
                <a:cs typeface="Source Sans Pro"/>
              </a:rPr>
              <a:t> отображаются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согласно </a:t>
            </a:r>
            <a:r>
              <a:rPr dirty="0" sz="1100">
                <a:latin typeface="Source Sans Pro"/>
                <a:cs typeface="Source Sans Pro"/>
              </a:rPr>
              <a:t>перечню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внесенных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детей</a:t>
            </a:r>
            <a:r>
              <a:rPr dirty="0" sz="1100" spc="-1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</a:t>
            </a:r>
            <a:r>
              <a:rPr dirty="0" sz="1100" spc="-1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личный</a:t>
            </a:r>
            <a:r>
              <a:rPr dirty="0" sz="1100" spc="-10">
                <a:latin typeface="Source Sans Pro"/>
                <a:cs typeface="Source Sans Pro"/>
              </a:rPr>
              <a:t> кабинет </a:t>
            </a:r>
            <a:r>
              <a:rPr dirty="0" sz="1100">
                <a:latin typeface="Source Sans Pro"/>
                <a:cs typeface="Source Sans Pro"/>
              </a:rPr>
              <a:t>родителей</a:t>
            </a:r>
            <a:r>
              <a:rPr dirty="0" sz="1100" spc="-2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портале</a:t>
            </a:r>
            <a:r>
              <a:rPr dirty="0" sz="1100" spc="-20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«Госуслуги»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3849549"/>
            <a:ext cx="413892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ource Sans Pro"/>
                <a:cs typeface="Source Sans Pro"/>
              </a:rPr>
              <a:t>После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успешной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записи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на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прием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к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врачу,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>
                <a:latin typeface="Source Sans Pro"/>
                <a:cs typeface="Source Sans Pro"/>
              </a:rPr>
              <a:t>выводится</a:t>
            </a:r>
            <a:r>
              <a:rPr dirty="0" sz="1100" spc="-5">
                <a:latin typeface="Source Sans Pro"/>
                <a:cs typeface="Source Sans Pro"/>
              </a:rPr>
              <a:t> </a:t>
            </a:r>
            <a:r>
              <a:rPr dirty="0" sz="1100" spc="-10">
                <a:latin typeface="Source Sans Pro"/>
                <a:cs typeface="Source Sans Pro"/>
              </a:rPr>
              <a:t>уведомление</a:t>
            </a:r>
            <a:endParaRPr sz="1100">
              <a:latin typeface="Source Sans Pro"/>
              <a:cs typeface="Source Sans Pr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57200" y="1343507"/>
            <a:ext cx="4413885" cy="5113655"/>
            <a:chOff x="457200" y="1343507"/>
            <a:chExt cx="4413885" cy="511365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343507"/>
              <a:ext cx="4413605" cy="235754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4099306"/>
              <a:ext cx="4413605" cy="235753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dirty="0" spc="45"/>
              <a:t>40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2024-12-03T11:03:23Z</dcterms:created>
  <dcterms:modified xsi:type="dcterms:W3CDTF">2024-12-03T11:03:23Z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2024-12-03T00:00:00Z</vt:filetime>
  </property>
</Properties>
</file>