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Раздел по умолчанию" id="{689CB291-F726-49BB-B674-AF6167BB0BE9}">
          <p14:sldIdLst>
            <p14:sldId id="256"/>
          </p14:sldIdLst>
        </p14:section>
        <p14:section name="Раздел без заголовка" id="{223EA312-ACE3-4389-972E-EE763FBB32D8}">
          <p14:sldIdLst>
            <p14:sldId id="257"/>
            <p14:sldId id="258"/>
            <p14:sldId id="259"/>
            <p14:sldId id="260"/>
            <p14:sldId id="261"/>
            <p14:sldId id="262"/>
            <p14:sldId id="263"/>
            <p14:sldId id="264"/>
          </p14:sldIdLst>
        </p14:section>
      </p14:section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1" d="100"/>
          <a:sy n="101" d="100"/>
        </p:scale>
        <p:origin x="144" y="28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CD00B1D-0C88-4D2B-BEED-9FA714939AD1}" type="doc">
      <dgm:prSet loTypeId="urn:microsoft.com/office/officeart/2005/8/layout/process1" loCatId="process" qsTypeId="urn:microsoft.com/office/officeart/2005/8/quickstyle/simple1" qsCatId="simple" csTypeId="urn:microsoft.com/office/officeart/2005/8/colors/colorful5" csCatId="colorful"/>
      <dgm:spPr/>
      <dgm:t>
        <a:bodyPr/>
        <a:lstStyle/>
        <a:p>
          <a:endParaRPr lang="ru-RU"/>
        </a:p>
      </dgm:t>
    </dgm:pt>
    <dgm:pt modelId="{671E7960-FDB1-4289-96BD-66D18240DA8E}">
      <dgm:prSet/>
      <dgm:spPr/>
      <dgm:t>
        <a:bodyPr/>
        <a:lstStyle/>
        <a:p>
          <a:pPr rtl="0"/>
          <a:r>
            <a:rPr lang="ru-RU" dirty="0" smtClean="0"/>
            <a:t>Размер пособия</a:t>
          </a:r>
          <a:endParaRPr lang="ru-RU" dirty="0"/>
        </a:p>
      </dgm:t>
    </dgm:pt>
    <dgm:pt modelId="{B59E0271-A627-4560-B204-80A6A11E6874}" type="parTrans" cxnId="{2E63DB27-2146-4780-A971-7641F1D79F24}">
      <dgm:prSet/>
      <dgm:spPr/>
      <dgm:t>
        <a:bodyPr/>
        <a:lstStyle/>
        <a:p>
          <a:endParaRPr lang="ru-RU"/>
        </a:p>
      </dgm:t>
    </dgm:pt>
    <dgm:pt modelId="{98CBC429-8981-4300-9BF9-8F66B8B8BE95}" type="sibTrans" cxnId="{2E63DB27-2146-4780-A971-7641F1D79F24}">
      <dgm:prSet/>
      <dgm:spPr/>
      <dgm:t>
        <a:bodyPr/>
        <a:lstStyle/>
        <a:p>
          <a:endParaRPr lang="ru-RU"/>
        </a:p>
      </dgm:t>
    </dgm:pt>
    <dgm:pt modelId="{054B31A0-8733-4D73-9DE3-FA94FD434231}" type="pres">
      <dgm:prSet presAssocID="{2CD00B1D-0C88-4D2B-BEED-9FA714939AD1}" presName="Name0" presStyleCnt="0">
        <dgm:presLayoutVars>
          <dgm:dir/>
          <dgm:resizeHandles val="exact"/>
        </dgm:presLayoutVars>
      </dgm:prSet>
      <dgm:spPr/>
    </dgm:pt>
    <dgm:pt modelId="{B37B08FE-F214-4974-AAA6-94657BAAFE61}" type="pres">
      <dgm:prSet presAssocID="{671E7960-FDB1-4289-96BD-66D18240DA8E}" presName="node" presStyleLbl="node1" presStyleIdx="0" presStyleCnt="1">
        <dgm:presLayoutVars>
          <dgm:bulletEnabled val="1"/>
        </dgm:presLayoutVars>
      </dgm:prSet>
      <dgm:spPr/>
    </dgm:pt>
  </dgm:ptLst>
  <dgm:cxnLst>
    <dgm:cxn modelId="{2E63DB27-2146-4780-A971-7641F1D79F24}" srcId="{2CD00B1D-0C88-4D2B-BEED-9FA714939AD1}" destId="{671E7960-FDB1-4289-96BD-66D18240DA8E}" srcOrd="0" destOrd="0" parTransId="{B59E0271-A627-4560-B204-80A6A11E6874}" sibTransId="{98CBC429-8981-4300-9BF9-8F66B8B8BE95}"/>
    <dgm:cxn modelId="{1F449A6F-EC17-4488-93B2-F1FF1B543FA5}" type="presOf" srcId="{671E7960-FDB1-4289-96BD-66D18240DA8E}" destId="{B37B08FE-F214-4974-AAA6-94657BAAFE61}" srcOrd="0" destOrd="0" presId="urn:microsoft.com/office/officeart/2005/8/layout/process1"/>
    <dgm:cxn modelId="{7D2C5376-3B21-426F-AB05-19D3C67483E2}" type="presOf" srcId="{2CD00B1D-0C88-4D2B-BEED-9FA714939AD1}" destId="{054B31A0-8733-4D73-9DE3-FA94FD434231}" srcOrd="0" destOrd="0" presId="urn:microsoft.com/office/officeart/2005/8/layout/process1"/>
    <dgm:cxn modelId="{DBAAA028-C667-4BFC-B185-D8307ABE6BC9}" type="presParOf" srcId="{054B31A0-8733-4D73-9DE3-FA94FD434231}" destId="{B37B08FE-F214-4974-AAA6-94657BAAFE61}" srcOrd="0" destOrd="0" presId="urn:microsoft.com/office/officeart/2005/8/layout/process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BEDD52CB-C5AC-483F-89C9-71CBB554A203}"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ru-RU"/>
        </a:p>
      </dgm:t>
    </dgm:pt>
    <dgm:pt modelId="{4948B0ED-F58A-40E3-A65F-7E8B836F0CAC}">
      <dgm:prSet custT="1"/>
      <dgm:spPr/>
      <dgm:t>
        <a:bodyPr/>
        <a:lstStyle/>
        <a:p>
          <a:pPr algn="ctr" rtl="0"/>
          <a:endParaRPr lang="ru-RU" sz="1200" b="1" dirty="0" smtClean="0">
            <a:effectLst>
              <a:outerShdw blurRad="38100" dist="38100" dir="2700000" algn="tl">
                <a:srgbClr val="000000">
                  <a:alpha val="43137"/>
                </a:srgbClr>
              </a:outerShdw>
            </a:effectLst>
          </a:endParaRPr>
        </a:p>
        <a:p>
          <a:pPr algn="ctr" rtl="0"/>
          <a:r>
            <a:rPr lang="ru-RU" sz="1200" b="1" dirty="0" smtClean="0">
              <a:effectLst>
                <a:outerShdw blurRad="38100" dist="38100" dir="2700000" algn="tl">
                  <a:srgbClr val="000000">
                    <a:alpha val="43137"/>
                  </a:srgbClr>
                </a:outerShdw>
              </a:effectLst>
            </a:rPr>
            <a:t>50 % величины прожиточного минимума для трудоспособного населения в субъекте РФ по месту жительства (пребывания) или фактического проживания, установленной в соответствии с Федеральным законом № 134‑ФЗ на дату обращения за назначением указанного пособия</a:t>
          </a:r>
        </a:p>
        <a:p>
          <a:pPr algn="l" rtl="0"/>
          <a:endParaRPr lang="ru-RU" sz="900" dirty="0" smtClean="0"/>
        </a:p>
        <a:p>
          <a:pPr algn="l" rtl="0"/>
          <a:r>
            <a:rPr lang="ru-RU" sz="900" dirty="0" smtClean="0"/>
            <a:t>(ст. 10 Федерального закона № 81‑ФЗ) </a:t>
          </a:r>
        </a:p>
        <a:p>
          <a:pPr algn="l" rtl="0"/>
          <a:endParaRPr lang="ru-RU" sz="900" dirty="0"/>
        </a:p>
      </dgm:t>
    </dgm:pt>
    <dgm:pt modelId="{40A1EE9B-FF9A-4306-A65C-D5F06F26D966}" type="parTrans" cxnId="{6ED8C71E-454E-4EEC-AF28-FA36BD3552FE}">
      <dgm:prSet/>
      <dgm:spPr/>
      <dgm:t>
        <a:bodyPr/>
        <a:lstStyle/>
        <a:p>
          <a:endParaRPr lang="ru-RU"/>
        </a:p>
      </dgm:t>
    </dgm:pt>
    <dgm:pt modelId="{3CA6828C-2DB8-4D0C-AD84-A7EB1BE59D10}" type="sibTrans" cxnId="{6ED8C71E-454E-4EEC-AF28-FA36BD3552FE}">
      <dgm:prSet/>
      <dgm:spPr/>
      <dgm:t>
        <a:bodyPr/>
        <a:lstStyle/>
        <a:p>
          <a:endParaRPr lang="ru-RU"/>
        </a:p>
      </dgm:t>
    </dgm:pt>
    <dgm:pt modelId="{BEF64552-767E-4057-BE84-0D50B7B8292E}" type="pres">
      <dgm:prSet presAssocID="{BEDD52CB-C5AC-483F-89C9-71CBB554A203}" presName="linear" presStyleCnt="0">
        <dgm:presLayoutVars>
          <dgm:animLvl val="lvl"/>
          <dgm:resizeHandles val="exact"/>
        </dgm:presLayoutVars>
      </dgm:prSet>
      <dgm:spPr/>
    </dgm:pt>
    <dgm:pt modelId="{D6F30D41-496E-4171-9A5F-7C0CE23F9998}" type="pres">
      <dgm:prSet presAssocID="{4948B0ED-F58A-40E3-A65F-7E8B836F0CAC}" presName="parentText" presStyleLbl="node1" presStyleIdx="0" presStyleCnt="1" custScaleY="462803" custLinFactNeighborY="4073">
        <dgm:presLayoutVars>
          <dgm:chMax val="0"/>
          <dgm:bulletEnabled val="1"/>
        </dgm:presLayoutVars>
      </dgm:prSet>
      <dgm:spPr/>
      <dgm:t>
        <a:bodyPr/>
        <a:lstStyle/>
        <a:p>
          <a:endParaRPr lang="ru-RU"/>
        </a:p>
      </dgm:t>
    </dgm:pt>
  </dgm:ptLst>
  <dgm:cxnLst>
    <dgm:cxn modelId="{A63D2BB9-F676-41F3-8E69-0691D5FBFC84}" type="presOf" srcId="{BEDD52CB-C5AC-483F-89C9-71CBB554A203}" destId="{BEF64552-767E-4057-BE84-0D50B7B8292E}" srcOrd="0" destOrd="0" presId="urn:microsoft.com/office/officeart/2005/8/layout/vList2"/>
    <dgm:cxn modelId="{6ED8C71E-454E-4EEC-AF28-FA36BD3552FE}" srcId="{BEDD52CB-C5AC-483F-89C9-71CBB554A203}" destId="{4948B0ED-F58A-40E3-A65F-7E8B836F0CAC}" srcOrd="0" destOrd="0" parTransId="{40A1EE9B-FF9A-4306-A65C-D5F06F26D966}" sibTransId="{3CA6828C-2DB8-4D0C-AD84-A7EB1BE59D10}"/>
    <dgm:cxn modelId="{3D6FA068-DC55-4CD8-AD04-935C7FC12F98}" type="presOf" srcId="{4948B0ED-F58A-40E3-A65F-7E8B836F0CAC}" destId="{D6F30D41-496E-4171-9A5F-7C0CE23F9998}" srcOrd="0" destOrd="0" presId="urn:microsoft.com/office/officeart/2005/8/layout/vList2"/>
    <dgm:cxn modelId="{F126281B-B04B-46A9-B669-7D744E95C7F7}" type="presParOf" srcId="{BEF64552-767E-4057-BE84-0D50B7B8292E}" destId="{D6F30D41-496E-4171-9A5F-7C0CE23F9998}" srcOrd="0" destOrd="0" presId="urn:microsoft.com/office/officeart/2005/8/layout/vList2"/>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95D2B491-7C62-4452-ABB8-FD1B2AB6DE37}" type="doc">
      <dgm:prSet loTypeId="urn:microsoft.com/office/officeart/2005/8/layout/vList5" loCatId="list" qsTypeId="urn:microsoft.com/office/officeart/2005/8/quickstyle/3d3" qsCatId="3D" csTypeId="urn:microsoft.com/office/officeart/2005/8/colors/accent1_2" csCatId="accent1" phldr="1"/>
      <dgm:spPr/>
      <dgm:t>
        <a:bodyPr/>
        <a:lstStyle/>
        <a:p>
          <a:endParaRPr lang="ru-RU"/>
        </a:p>
      </dgm:t>
    </dgm:pt>
    <dgm:pt modelId="{59541A46-B237-4F89-9460-9337967D4104}">
      <dgm:prSet/>
      <dgm:spPr/>
      <dgm:t>
        <a:bodyPr/>
        <a:lstStyle/>
        <a:p>
          <a:pPr rtl="0"/>
          <a:r>
            <a:rPr lang="ru-RU" b="1" smtClean="0"/>
            <a:t>РАЗМЕР ПОСОБИЯ</a:t>
          </a:r>
          <a:endParaRPr lang="ru-RU"/>
        </a:p>
      </dgm:t>
    </dgm:pt>
    <dgm:pt modelId="{E088F932-CC3A-4F8C-916F-C4982FCBAA6D}" type="parTrans" cxnId="{C9B3E124-EF0F-49C6-AF66-027E5B7BA9F4}">
      <dgm:prSet/>
      <dgm:spPr/>
      <dgm:t>
        <a:bodyPr/>
        <a:lstStyle/>
        <a:p>
          <a:endParaRPr lang="ru-RU"/>
        </a:p>
      </dgm:t>
    </dgm:pt>
    <dgm:pt modelId="{D83D9930-EA4C-449E-8A1C-FACA5913898B}" type="sibTrans" cxnId="{C9B3E124-EF0F-49C6-AF66-027E5B7BA9F4}">
      <dgm:prSet/>
      <dgm:spPr/>
      <dgm:t>
        <a:bodyPr/>
        <a:lstStyle/>
        <a:p>
          <a:endParaRPr lang="ru-RU"/>
        </a:p>
      </dgm:t>
    </dgm:pt>
    <dgm:pt modelId="{C6B1B04A-CFA1-4D5A-B8B5-0A4CB8791432}" type="pres">
      <dgm:prSet presAssocID="{95D2B491-7C62-4452-ABB8-FD1B2AB6DE37}" presName="Name0" presStyleCnt="0">
        <dgm:presLayoutVars>
          <dgm:dir/>
          <dgm:animLvl val="lvl"/>
          <dgm:resizeHandles val="exact"/>
        </dgm:presLayoutVars>
      </dgm:prSet>
      <dgm:spPr/>
    </dgm:pt>
    <dgm:pt modelId="{D62B9E05-56FA-4968-AC97-1A48D6E37A7E}" type="pres">
      <dgm:prSet presAssocID="{59541A46-B237-4F89-9460-9337967D4104}" presName="linNode" presStyleCnt="0"/>
      <dgm:spPr/>
    </dgm:pt>
    <dgm:pt modelId="{7E46162A-2656-4DCC-A1F3-D4A827B06624}" type="pres">
      <dgm:prSet presAssocID="{59541A46-B237-4F89-9460-9337967D4104}" presName="parentText" presStyleLbl="node1" presStyleIdx="0" presStyleCnt="1" custScaleX="277778">
        <dgm:presLayoutVars>
          <dgm:chMax val="1"/>
          <dgm:bulletEnabled val="1"/>
        </dgm:presLayoutVars>
      </dgm:prSet>
      <dgm:spPr/>
    </dgm:pt>
  </dgm:ptLst>
  <dgm:cxnLst>
    <dgm:cxn modelId="{1C4B716B-F961-4A97-89E0-45C213DF5116}" type="presOf" srcId="{95D2B491-7C62-4452-ABB8-FD1B2AB6DE37}" destId="{C6B1B04A-CFA1-4D5A-B8B5-0A4CB8791432}" srcOrd="0" destOrd="0" presId="urn:microsoft.com/office/officeart/2005/8/layout/vList5"/>
    <dgm:cxn modelId="{71007D1B-EF85-44C2-B157-A46134E0D953}" type="presOf" srcId="{59541A46-B237-4F89-9460-9337967D4104}" destId="{7E46162A-2656-4DCC-A1F3-D4A827B06624}" srcOrd="0" destOrd="0" presId="urn:microsoft.com/office/officeart/2005/8/layout/vList5"/>
    <dgm:cxn modelId="{C9B3E124-EF0F-49C6-AF66-027E5B7BA9F4}" srcId="{95D2B491-7C62-4452-ABB8-FD1B2AB6DE37}" destId="{59541A46-B237-4F89-9460-9337967D4104}" srcOrd="0" destOrd="0" parTransId="{E088F932-CC3A-4F8C-916F-C4982FCBAA6D}" sibTransId="{D83D9930-EA4C-449E-8A1C-FACA5913898B}"/>
    <dgm:cxn modelId="{D081E25A-A9A7-430F-B801-D70FFDE14AE1}" type="presParOf" srcId="{C6B1B04A-CFA1-4D5A-B8B5-0A4CB8791432}" destId="{D62B9E05-56FA-4968-AC97-1A48D6E37A7E}" srcOrd="0" destOrd="0" presId="urn:microsoft.com/office/officeart/2005/8/layout/vList5"/>
    <dgm:cxn modelId="{AB2378A5-E0A0-4E8D-8488-99213815F979}" type="presParOf" srcId="{D62B9E05-56FA-4968-AC97-1A48D6E37A7E}" destId="{7E46162A-2656-4DCC-A1F3-D4A827B06624}" srcOrd="0"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CA14056E-1CCB-41C4-87DA-069E69DB04A2}"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ru-RU"/>
        </a:p>
      </dgm:t>
    </dgm:pt>
    <dgm:pt modelId="{09FB713A-8267-4445-B612-5419C99B945B}">
      <dgm:prSet/>
      <dgm:spPr/>
      <dgm:t>
        <a:bodyPr/>
        <a:lstStyle/>
        <a:p>
          <a:pPr algn="ctr" rtl="0"/>
          <a:r>
            <a:rPr lang="ru-RU" dirty="0" smtClean="0"/>
            <a:t>Ежемесячное пособие женщине, вставшей на учет в медицинской организации в ранние сроки беременности</a:t>
          </a:r>
          <a:endParaRPr lang="ru-RU" dirty="0"/>
        </a:p>
      </dgm:t>
    </dgm:pt>
    <dgm:pt modelId="{26272C2A-BD97-480F-AE6E-066632F41594}" type="parTrans" cxnId="{18CF97B4-332B-4548-A3B7-F69A4E9AC86A}">
      <dgm:prSet/>
      <dgm:spPr/>
      <dgm:t>
        <a:bodyPr/>
        <a:lstStyle/>
        <a:p>
          <a:endParaRPr lang="ru-RU"/>
        </a:p>
      </dgm:t>
    </dgm:pt>
    <dgm:pt modelId="{1A23FD74-20A9-4E75-82D3-4C9CE77E5FCD}" type="sibTrans" cxnId="{18CF97B4-332B-4548-A3B7-F69A4E9AC86A}">
      <dgm:prSet/>
      <dgm:spPr/>
      <dgm:t>
        <a:bodyPr/>
        <a:lstStyle/>
        <a:p>
          <a:endParaRPr lang="ru-RU"/>
        </a:p>
      </dgm:t>
    </dgm:pt>
    <dgm:pt modelId="{0B38BBE4-CE17-446C-9619-8CB21BE3895D}">
      <dgm:prSet/>
      <dgm:spPr/>
      <dgm:t>
        <a:bodyPr/>
        <a:lstStyle/>
        <a:p>
          <a:pPr rtl="0"/>
          <a:r>
            <a:rPr lang="ru-RU" dirty="0" smtClean="0"/>
            <a:t>Ежемесячное пособие женщине, вставшей на учет в медицинской организации в ранние сроки беременности, назначается на основании предоставляемых Минздравом сведений в электронной форме о дате и сроке постановки на учет, а также о факте прерывания беременности, рождения ребенка, передаваемых в министерство медицинскими организациями в срок не позднее одного рабочего дня с момента постановки женщины на учет.</a:t>
          </a:r>
          <a:endParaRPr lang="ru-RU" dirty="0"/>
        </a:p>
      </dgm:t>
    </dgm:pt>
    <dgm:pt modelId="{EE5E49C6-3374-49A3-BCDE-4D4093FE6262}" type="parTrans" cxnId="{3603C7AF-8EA0-4AC7-A6D5-01A2ECB90F45}">
      <dgm:prSet/>
      <dgm:spPr/>
      <dgm:t>
        <a:bodyPr/>
        <a:lstStyle/>
        <a:p>
          <a:endParaRPr lang="ru-RU"/>
        </a:p>
      </dgm:t>
    </dgm:pt>
    <dgm:pt modelId="{5320ADBD-8CC4-4DA7-8ACE-62885971D8B8}" type="sibTrans" cxnId="{3603C7AF-8EA0-4AC7-A6D5-01A2ECB90F45}">
      <dgm:prSet/>
      <dgm:spPr/>
      <dgm:t>
        <a:bodyPr/>
        <a:lstStyle/>
        <a:p>
          <a:endParaRPr lang="ru-RU"/>
        </a:p>
      </dgm:t>
    </dgm:pt>
    <dgm:pt modelId="{1F9B034E-B424-4E42-B6C4-79D37AED009F}">
      <dgm:prSet/>
      <dgm:spPr/>
      <dgm:t>
        <a:bodyPr/>
        <a:lstStyle/>
        <a:p>
          <a:pPr rtl="0"/>
          <a:r>
            <a:rPr lang="ru-RU" dirty="0" smtClean="0"/>
            <a:t>При этом первая выплата данного пособия женщине, обратившейся за его назначением до 12 недель беременности, осуществляется после наступления 12‑й недели беременности. Если прерывание беременности произошло до наступления срока беременности 12 недель, выплата пособия не осуществляется.</a:t>
          </a:r>
          <a:endParaRPr lang="ru-RU" dirty="0"/>
        </a:p>
      </dgm:t>
    </dgm:pt>
    <dgm:pt modelId="{82DA70B5-61BE-42AD-968C-78387F7A27F5}" type="parTrans" cxnId="{70859F40-9ED0-4A16-BAC9-F151F24E51E4}">
      <dgm:prSet/>
      <dgm:spPr/>
      <dgm:t>
        <a:bodyPr/>
        <a:lstStyle/>
        <a:p>
          <a:endParaRPr lang="ru-RU"/>
        </a:p>
      </dgm:t>
    </dgm:pt>
    <dgm:pt modelId="{5D9CB7D0-7CCA-40EE-AB6C-B82FBAC3DB4F}" type="sibTrans" cxnId="{70859F40-9ED0-4A16-BAC9-F151F24E51E4}">
      <dgm:prSet/>
      <dgm:spPr/>
      <dgm:t>
        <a:bodyPr/>
        <a:lstStyle/>
        <a:p>
          <a:endParaRPr lang="ru-RU"/>
        </a:p>
      </dgm:t>
    </dgm:pt>
    <dgm:pt modelId="{53F8EED3-1ABC-4B01-869C-CA6866B21610}">
      <dgm:prSet/>
      <dgm:spPr/>
      <dgm:t>
        <a:bodyPr/>
        <a:lstStyle/>
        <a:p>
          <a:pPr rtl="0"/>
          <a:r>
            <a:rPr lang="ru-RU" smtClean="0"/>
            <a:t>Данное пособие выплачивается за полный месяц независимо от срока наступления 6 недель беременности в конкретном месяце или даты обращения за назначением указанного пособия.</a:t>
          </a:r>
          <a:endParaRPr lang="ru-RU"/>
        </a:p>
      </dgm:t>
    </dgm:pt>
    <dgm:pt modelId="{19648CDC-8AD8-405E-B887-A915F942A420}" type="parTrans" cxnId="{2AAB0D6F-FE1F-40C5-8813-FC94BBC9A28E}">
      <dgm:prSet/>
      <dgm:spPr/>
      <dgm:t>
        <a:bodyPr/>
        <a:lstStyle/>
        <a:p>
          <a:endParaRPr lang="ru-RU"/>
        </a:p>
      </dgm:t>
    </dgm:pt>
    <dgm:pt modelId="{B0B22A0E-49F0-4A2D-8FA9-AAF4E1ABA7D3}" type="sibTrans" cxnId="{2AAB0D6F-FE1F-40C5-8813-FC94BBC9A28E}">
      <dgm:prSet/>
      <dgm:spPr/>
      <dgm:t>
        <a:bodyPr/>
        <a:lstStyle/>
        <a:p>
          <a:endParaRPr lang="ru-RU"/>
        </a:p>
      </dgm:t>
    </dgm:pt>
    <dgm:pt modelId="{7102CD09-F9B9-4723-B607-77D5F69C601B}">
      <dgm:prSet/>
      <dgm:spPr/>
      <dgm:t>
        <a:bodyPr/>
        <a:lstStyle/>
        <a:p>
          <a:pPr rtl="0"/>
          <a:r>
            <a:rPr lang="ru-RU" smtClean="0"/>
            <a:t>В случае поступления в ПФР информации из Минздрава о прерывании беременности женщины до наступления 12 недель беременности фонд отменяет ранее принятое решение о назначении пособия. Выплата пособия в данном случае не осуществляется.</a:t>
          </a:r>
          <a:endParaRPr lang="ru-RU"/>
        </a:p>
      </dgm:t>
    </dgm:pt>
    <dgm:pt modelId="{B3E30FAE-59B5-4591-A532-53D3E83AA54D}" type="parTrans" cxnId="{29AF64E9-EC64-4B23-ADC3-067153EC55CE}">
      <dgm:prSet/>
      <dgm:spPr/>
      <dgm:t>
        <a:bodyPr/>
        <a:lstStyle/>
        <a:p>
          <a:endParaRPr lang="ru-RU"/>
        </a:p>
      </dgm:t>
    </dgm:pt>
    <dgm:pt modelId="{2F412712-A82C-4C0A-BCB9-5A269A966986}" type="sibTrans" cxnId="{29AF64E9-EC64-4B23-ADC3-067153EC55CE}">
      <dgm:prSet/>
      <dgm:spPr/>
      <dgm:t>
        <a:bodyPr/>
        <a:lstStyle/>
        <a:p>
          <a:endParaRPr lang="ru-RU"/>
        </a:p>
      </dgm:t>
    </dgm:pt>
    <dgm:pt modelId="{F1D7686A-9555-4089-96BC-682011BD9CC1}">
      <dgm:prSet/>
      <dgm:spPr/>
      <dgm:t>
        <a:bodyPr/>
        <a:lstStyle/>
        <a:p>
          <a:pPr algn="just" rtl="0"/>
          <a:r>
            <a:rPr lang="ru-RU" dirty="0" smtClean="0"/>
            <a:t>                   В целях подтверждения права на пособие женщине, вставшей на учет в медицинской организации в ранние сроки беременности, женщина обязана будет посетить медицинскую организацию при наступлении срока беременности 11 – 14 недель, 19 – 21 недели, 30 недель. Если женщина не посещает медицинскую организацию, то ПФР примет решение о приостановлении выплаты ежемесячного пособия. При поступлении из Минздрава либо от заявителя информации о посещении женщиной медицинской организации после приостановления выплаты будет принято решение о возобновлении выплаты ежемесячного пособия с месяца ее приостановления.</a:t>
          </a:r>
          <a:endParaRPr lang="ru-RU" dirty="0"/>
        </a:p>
      </dgm:t>
    </dgm:pt>
    <dgm:pt modelId="{B40EE9A0-6A83-492F-8844-490E7B18D597}" type="parTrans" cxnId="{74FE83BB-0D72-41AB-8F00-D874186049AD}">
      <dgm:prSet/>
      <dgm:spPr/>
      <dgm:t>
        <a:bodyPr/>
        <a:lstStyle/>
        <a:p>
          <a:endParaRPr lang="ru-RU"/>
        </a:p>
      </dgm:t>
    </dgm:pt>
    <dgm:pt modelId="{3F78E849-F436-477A-BB22-BD2248E72F23}" type="sibTrans" cxnId="{74FE83BB-0D72-41AB-8F00-D874186049AD}">
      <dgm:prSet/>
      <dgm:spPr/>
      <dgm:t>
        <a:bodyPr/>
        <a:lstStyle/>
        <a:p>
          <a:endParaRPr lang="ru-RU"/>
        </a:p>
      </dgm:t>
    </dgm:pt>
    <dgm:pt modelId="{3E77982C-4DD4-4595-A720-D05876F5E09F}">
      <dgm:prSet/>
      <dgm:spPr/>
      <dgm:t>
        <a:bodyPr/>
        <a:lstStyle/>
        <a:p>
          <a:pPr rtl="0"/>
          <a:r>
            <a:rPr lang="ru-RU" dirty="0" smtClean="0">
              <a:effectLst>
                <a:outerShdw blurRad="38100" dist="38100" dir="2700000" algn="tl">
                  <a:srgbClr val="000000">
                    <a:alpha val="43137"/>
                  </a:srgbClr>
                </a:outerShdw>
              </a:effectLst>
            </a:rPr>
            <a:t>С 1 июля 2021 года единовременное пособие женщинам, вставшим на учет в медицинских организациях в ранние сроки беременности, трансформировано в другой вид пособия, который будет выплачивать ПФР. ФСС будет выплачивать данное пособие при наступлении отпуска по беременности и родам до 1 июля 2021 года</a:t>
          </a:r>
          <a:r>
            <a:rPr lang="ru-RU" dirty="0" smtClean="0"/>
            <a:t>.</a:t>
          </a:r>
          <a:endParaRPr lang="ru-RU" dirty="0"/>
        </a:p>
      </dgm:t>
    </dgm:pt>
    <dgm:pt modelId="{0CF368B7-5847-42C7-9FD5-AAE205879E6C}" type="parTrans" cxnId="{5D91EB2D-28EE-4CCA-8BD9-C821085A0A25}">
      <dgm:prSet/>
      <dgm:spPr/>
      <dgm:t>
        <a:bodyPr/>
        <a:lstStyle/>
        <a:p>
          <a:endParaRPr lang="ru-RU"/>
        </a:p>
      </dgm:t>
    </dgm:pt>
    <dgm:pt modelId="{E32DC608-F052-4FB0-A90B-75EB72E61BBE}" type="sibTrans" cxnId="{5D91EB2D-28EE-4CCA-8BD9-C821085A0A25}">
      <dgm:prSet/>
      <dgm:spPr/>
      <dgm:t>
        <a:bodyPr/>
        <a:lstStyle/>
        <a:p>
          <a:endParaRPr lang="ru-RU"/>
        </a:p>
      </dgm:t>
    </dgm:pt>
    <dgm:pt modelId="{CAAB40F2-94AE-4AF4-B144-250855C615B2}" type="pres">
      <dgm:prSet presAssocID="{CA14056E-1CCB-41C4-87DA-069E69DB04A2}" presName="linear" presStyleCnt="0">
        <dgm:presLayoutVars>
          <dgm:animLvl val="lvl"/>
          <dgm:resizeHandles val="exact"/>
        </dgm:presLayoutVars>
      </dgm:prSet>
      <dgm:spPr/>
    </dgm:pt>
    <dgm:pt modelId="{EF0463C2-9C02-4F38-9C4F-5EBE8D99D107}" type="pres">
      <dgm:prSet presAssocID="{09FB713A-8267-4445-B612-5419C99B945B}" presName="parentText" presStyleLbl="node1" presStyleIdx="0" presStyleCnt="2" custScaleY="38420">
        <dgm:presLayoutVars>
          <dgm:chMax val="0"/>
          <dgm:bulletEnabled val="1"/>
        </dgm:presLayoutVars>
      </dgm:prSet>
      <dgm:spPr/>
    </dgm:pt>
    <dgm:pt modelId="{34C27D2F-15C1-4B0E-9ACC-318422AF365C}" type="pres">
      <dgm:prSet presAssocID="{09FB713A-8267-4445-B612-5419C99B945B}" presName="childText" presStyleLbl="revTx" presStyleIdx="0" presStyleCnt="1">
        <dgm:presLayoutVars>
          <dgm:bulletEnabled val="1"/>
        </dgm:presLayoutVars>
      </dgm:prSet>
      <dgm:spPr/>
      <dgm:t>
        <a:bodyPr/>
        <a:lstStyle/>
        <a:p>
          <a:endParaRPr lang="ru-RU"/>
        </a:p>
      </dgm:t>
    </dgm:pt>
    <dgm:pt modelId="{98AC1576-EB66-44E4-9AA1-4124D1990B07}" type="pres">
      <dgm:prSet presAssocID="{F1D7686A-9555-4089-96BC-682011BD9CC1}" presName="parentText" presStyleLbl="node1" presStyleIdx="1" presStyleCnt="2">
        <dgm:presLayoutVars>
          <dgm:chMax val="0"/>
          <dgm:bulletEnabled val="1"/>
        </dgm:presLayoutVars>
      </dgm:prSet>
      <dgm:spPr/>
      <dgm:t>
        <a:bodyPr/>
        <a:lstStyle/>
        <a:p>
          <a:endParaRPr lang="ru-RU"/>
        </a:p>
      </dgm:t>
    </dgm:pt>
  </dgm:ptLst>
  <dgm:cxnLst>
    <dgm:cxn modelId="{C04B8D42-6EB2-478A-9E37-10D3B917976F}" type="presOf" srcId="{53F8EED3-1ABC-4B01-869C-CA6866B21610}" destId="{34C27D2F-15C1-4B0E-9ACC-318422AF365C}" srcOrd="0" destOrd="3" presId="urn:microsoft.com/office/officeart/2005/8/layout/vList2"/>
    <dgm:cxn modelId="{70859F40-9ED0-4A16-BAC9-F151F24E51E4}" srcId="{09FB713A-8267-4445-B612-5419C99B945B}" destId="{1F9B034E-B424-4E42-B6C4-79D37AED009F}" srcOrd="2" destOrd="0" parTransId="{82DA70B5-61BE-42AD-968C-78387F7A27F5}" sibTransId="{5D9CB7D0-7CCA-40EE-AB6C-B82FBAC3DB4F}"/>
    <dgm:cxn modelId="{6843197E-11B4-4053-AB58-B6DFCDCCFADB}" type="presOf" srcId="{3E77982C-4DD4-4595-A720-D05876F5E09F}" destId="{34C27D2F-15C1-4B0E-9ACC-318422AF365C}" srcOrd="0" destOrd="0" presId="urn:microsoft.com/office/officeart/2005/8/layout/vList2"/>
    <dgm:cxn modelId="{3603C7AF-8EA0-4AC7-A6D5-01A2ECB90F45}" srcId="{09FB713A-8267-4445-B612-5419C99B945B}" destId="{0B38BBE4-CE17-446C-9619-8CB21BE3895D}" srcOrd="1" destOrd="0" parTransId="{EE5E49C6-3374-49A3-BCDE-4D4093FE6262}" sibTransId="{5320ADBD-8CC4-4DA7-8ACE-62885971D8B8}"/>
    <dgm:cxn modelId="{A0338CBA-3EC7-42A5-8186-8345877BB45C}" type="presOf" srcId="{0B38BBE4-CE17-446C-9619-8CB21BE3895D}" destId="{34C27D2F-15C1-4B0E-9ACC-318422AF365C}" srcOrd="0" destOrd="1" presId="urn:microsoft.com/office/officeart/2005/8/layout/vList2"/>
    <dgm:cxn modelId="{4D5BC9A1-427E-42EF-B6F6-5EF3FA5DF752}" type="presOf" srcId="{F1D7686A-9555-4089-96BC-682011BD9CC1}" destId="{98AC1576-EB66-44E4-9AA1-4124D1990B07}" srcOrd="0" destOrd="0" presId="urn:microsoft.com/office/officeart/2005/8/layout/vList2"/>
    <dgm:cxn modelId="{9173EB39-319D-46CD-A84D-6FA59A0D6D6C}" type="presOf" srcId="{7102CD09-F9B9-4723-B607-77D5F69C601B}" destId="{34C27D2F-15C1-4B0E-9ACC-318422AF365C}" srcOrd="0" destOrd="4" presId="urn:microsoft.com/office/officeart/2005/8/layout/vList2"/>
    <dgm:cxn modelId="{376548B6-2A77-4F2E-8E0F-06D8B387B2C7}" type="presOf" srcId="{09FB713A-8267-4445-B612-5419C99B945B}" destId="{EF0463C2-9C02-4F38-9C4F-5EBE8D99D107}" srcOrd="0" destOrd="0" presId="urn:microsoft.com/office/officeart/2005/8/layout/vList2"/>
    <dgm:cxn modelId="{FF2D1105-198E-446D-8CD1-A9824171A013}" type="presOf" srcId="{1F9B034E-B424-4E42-B6C4-79D37AED009F}" destId="{34C27D2F-15C1-4B0E-9ACC-318422AF365C}" srcOrd="0" destOrd="2" presId="urn:microsoft.com/office/officeart/2005/8/layout/vList2"/>
    <dgm:cxn modelId="{5D91EB2D-28EE-4CCA-8BD9-C821085A0A25}" srcId="{09FB713A-8267-4445-B612-5419C99B945B}" destId="{3E77982C-4DD4-4595-A720-D05876F5E09F}" srcOrd="0" destOrd="0" parTransId="{0CF368B7-5847-42C7-9FD5-AAE205879E6C}" sibTransId="{E32DC608-F052-4FB0-A90B-75EB72E61BBE}"/>
    <dgm:cxn modelId="{6D21930D-6C73-4EF9-817E-42192D35055C}" type="presOf" srcId="{CA14056E-1CCB-41C4-87DA-069E69DB04A2}" destId="{CAAB40F2-94AE-4AF4-B144-250855C615B2}" srcOrd="0" destOrd="0" presId="urn:microsoft.com/office/officeart/2005/8/layout/vList2"/>
    <dgm:cxn modelId="{18CF97B4-332B-4548-A3B7-F69A4E9AC86A}" srcId="{CA14056E-1CCB-41C4-87DA-069E69DB04A2}" destId="{09FB713A-8267-4445-B612-5419C99B945B}" srcOrd="0" destOrd="0" parTransId="{26272C2A-BD97-480F-AE6E-066632F41594}" sibTransId="{1A23FD74-20A9-4E75-82D3-4C9CE77E5FCD}"/>
    <dgm:cxn modelId="{2AAB0D6F-FE1F-40C5-8813-FC94BBC9A28E}" srcId="{09FB713A-8267-4445-B612-5419C99B945B}" destId="{53F8EED3-1ABC-4B01-869C-CA6866B21610}" srcOrd="3" destOrd="0" parTransId="{19648CDC-8AD8-405E-B887-A915F942A420}" sibTransId="{B0B22A0E-49F0-4A2D-8FA9-AAF4E1ABA7D3}"/>
    <dgm:cxn modelId="{74FE83BB-0D72-41AB-8F00-D874186049AD}" srcId="{CA14056E-1CCB-41C4-87DA-069E69DB04A2}" destId="{F1D7686A-9555-4089-96BC-682011BD9CC1}" srcOrd="1" destOrd="0" parTransId="{B40EE9A0-6A83-492F-8844-490E7B18D597}" sibTransId="{3F78E849-F436-477A-BB22-BD2248E72F23}"/>
    <dgm:cxn modelId="{29AF64E9-EC64-4B23-ADC3-067153EC55CE}" srcId="{09FB713A-8267-4445-B612-5419C99B945B}" destId="{7102CD09-F9B9-4723-B607-77D5F69C601B}" srcOrd="4" destOrd="0" parTransId="{B3E30FAE-59B5-4591-A532-53D3E83AA54D}" sibTransId="{2F412712-A82C-4C0A-BCB9-5A269A966986}"/>
    <dgm:cxn modelId="{AE5FE815-1F70-4F46-833B-7AF30E535E60}" type="presParOf" srcId="{CAAB40F2-94AE-4AF4-B144-250855C615B2}" destId="{EF0463C2-9C02-4F38-9C4F-5EBE8D99D107}" srcOrd="0" destOrd="0" presId="urn:microsoft.com/office/officeart/2005/8/layout/vList2"/>
    <dgm:cxn modelId="{6870EFA8-50C0-4B78-8228-C6B125C5F706}" type="presParOf" srcId="{CAAB40F2-94AE-4AF4-B144-250855C615B2}" destId="{34C27D2F-15C1-4B0E-9ACC-318422AF365C}" srcOrd="1" destOrd="0" presId="urn:microsoft.com/office/officeart/2005/8/layout/vList2"/>
    <dgm:cxn modelId="{3F5310B8-0002-4140-A25B-B31AEA1A7412}" type="presParOf" srcId="{CAAB40F2-94AE-4AF4-B144-250855C615B2}" destId="{98AC1576-EB66-44E4-9AA1-4124D1990B07}" srcOrd="2"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18DF4294-B556-4F7F-9EC0-493E4CAEF618}" type="doc">
      <dgm:prSet loTypeId="urn:microsoft.com/office/officeart/2005/8/layout/target3" loCatId="relationship" qsTypeId="urn:microsoft.com/office/officeart/2005/8/quickstyle/3d1" qsCatId="3D" csTypeId="urn:microsoft.com/office/officeart/2005/8/colors/accent1_2" csCatId="accent1" phldr="1"/>
      <dgm:spPr/>
      <dgm:t>
        <a:bodyPr/>
        <a:lstStyle/>
        <a:p>
          <a:endParaRPr lang="ru-RU"/>
        </a:p>
      </dgm:t>
    </dgm:pt>
    <dgm:pt modelId="{DFAB0145-9601-4CBB-84A0-B96579306A64}">
      <dgm:prSet custT="1"/>
      <dgm:spPr/>
      <dgm:t>
        <a:bodyPr/>
        <a:lstStyle/>
        <a:p>
          <a:pPr rtl="0"/>
          <a:r>
            <a:rPr lang="ru-RU" sz="2000" dirty="0" smtClean="0">
              <a:solidFill>
                <a:schemeClr val="accent1">
                  <a:lumMod val="50000"/>
                </a:schemeClr>
              </a:solidFill>
            </a:rPr>
            <a:t>Ежемесячное пособие на ребенка в возрасте от 8 до 17 лет</a:t>
          </a:r>
          <a:endParaRPr lang="ru-RU" sz="2000" dirty="0">
            <a:solidFill>
              <a:schemeClr val="accent1">
                <a:lumMod val="50000"/>
              </a:schemeClr>
            </a:solidFill>
          </a:endParaRPr>
        </a:p>
      </dgm:t>
    </dgm:pt>
    <dgm:pt modelId="{0E0E51BE-7228-463E-B40B-5EE2E9FC6C21}" type="parTrans" cxnId="{439B214D-DD30-4E25-B52F-B13FD49D5076}">
      <dgm:prSet/>
      <dgm:spPr/>
      <dgm:t>
        <a:bodyPr/>
        <a:lstStyle/>
        <a:p>
          <a:endParaRPr lang="ru-RU"/>
        </a:p>
      </dgm:t>
    </dgm:pt>
    <dgm:pt modelId="{0296E1AD-E8B0-4A42-BE55-B19B397FEA88}" type="sibTrans" cxnId="{439B214D-DD30-4E25-B52F-B13FD49D5076}">
      <dgm:prSet/>
      <dgm:spPr/>
      <dgm:t>
        <a:bodyPr/>
        <a:lstStyle/>
        <a:p>
          <a:endParaRPr lang="ru-RU"/>
        </a:p>
      </dgm:t>
    </dgm:pt>
    <dgm:pt modelId="{5C348FE8-14D2-4C0A-8F21-717020965C05}">
      <dgm:prSet/>
      <dgm:spPr/>
      <dgm:t>
        <a:bodyPr/>
        <a:lstStyle/>
        <a:p>
          <a:pPr rtl="0"/>
          <a:r>
            <a:rPr lang="ru-RU" smtClean="0"/>
            <a:t>Право на получение данного пособия возникает в случае, если такой ребенок является гражданином РФ, а также право на получение этого пособия имеет родитель (опекун, попечитель), являющийся гражданином РФ и проживающий на территории РФ.</a:t>
          </a:r>
          <a:endParaRPr lang="ru-RU"/>
        </a:p>
      </dgm:t>
    </dgm:pt>
    <dgm:pt modelId="{2B11BCB7-F3D3-4CB2-8F9F-110E324DD9AC}" type="parTrans" cxnId="{A7C8A40C-9039-44AE-91A9-088DFE093533}">
      <dgm:prSet/>
      <dgm:spPr/>
      <dgm:t>
        <a:bodyPr/>
        <a:lstStyle/>
        <a:p>
          <a:endParaRPr lang="ru-RU"/>
        </a:p>
      </dgm:t>
    </dgm:pt>
    <dgm:pt modelId="{7480FA01-84F8-469D-BC0A-09ED4F649EFC}" type="sibTrans" cxnId="{A7C8A40C-9039-44AE-91A9-088DFE093533}">
      <dgm:prSet/>
      <dgm:spPr/>
      <dgm:t>
        <a:bodyPr/>
        <a:lstStyle/>
        <a:p>
          <a:endParaRPr lang="ru-RU"/>
        </a:p>
      </dgm:t>
    </dgm:pt>
    <dgm:pt modelId="{63EE251B-5123-4453-AE25-14ACA9598E99}">
      <dgm:prSet/>
      <dgm:spPr/>
      <dgm:t>
        <a:bodyPr/>
        <a:lstStyle/>
        <a:p>
          <a:pPr rtl="0"/>
          <a:r>
            <a:rPr lang="ru-RU" dirty="0" smtClean="0"/>
            <a:t>При назначении установлены дополнительные основания для отказа в его назначении:</a:t>
          </a:r>
          <a:endParaRPr lang="ru-RU" dirty="0"/>
        </a:p>
      </dgm:t>
    </dgm:pt>
    <dgm:pt modelId="{22606454-E42C-44DC-BFD9-9955662502F8}" type="parTrans" cxnId="{2B4D7549-CB9B-482B-825E-0CF84F202EE1}">
      <dgm:prSet/>
      <dgm:spPr/>
      <dgm:t>
        <a:bodyPr/>
        <a:lstStyle/>
        <a:p>
          <a:endParaRPr lang="ru-RU"/>
        </a:p>
      </dgm:t>
    </dgm:pt>
    <dgm:pt modelId="{65A1338E-AACE-4E97-948B-7AB8A65E605D}" type="sibTrans" cxnId="{2B4D7549-CB9B-482B-825E-0CF84F202EE1}">
      <dgm:prSet/>
      <dgm:spPr/>
      <dgm:t>
        <a:bodyPr/>
        <a:lstStyle/>
        <a:p>
          <a:endParaRPr lang="ru-RU"/>
        </a:p>
      </dgm:t>
    </dgm:pt>
    <dgm:pt modelId="{4A218B92-329C-4B60-9D72-FD50AFB8ECBA}">
      <dgm:prSet/>
      <dgm:spPr/>
      <dgm:t>
        <a:bodyPr/>
        <a:lstStyle/>
        <a:p>
          <a:pPr rtl="0"/>
          <a:r>
            <a:rPr lang="ru-RU" dirty="0" smtClean="0"/>
            <a:t>- государственная регистрация смерти ребенка, в отношении которого подано заявление о назначении пособия;</a:t>
          </a:r>
          <a:endParaRPr lang="ru-RU" dirty="0"/>
        </a:p>
      </dgm:t>
    </dgm:pt>
    <dgm:pt modelId="{5BD345A5-0DDD-4961-A827-0C61E88BDCA9}" type="parTrans" cxnId="{5649B835-67BF-436F-935A-9E1E09A3334B}">
      <dgm:prSet/>
      <dgm:spPr/>
      <dgm:t>
        <a:bodyPr/>
        <a:lstStyle/>
        <a:p>
          <a:endParaRPr lang="ru-RU"/>
        </a:p>
      </dgm:t>
    </dgm:pt>
    <dgm:pt modelId="{5661D6FD-15CC-467A-B86E-3324C3AB960F}" type="sibTrans" cxnId="{5649B835-67BF-436F-935A-9E1E09A3334B}">
      <dgm:prSet/>
      <dgm:spPr/>
      <dgm:t>
        <a:bodyPr/>
        <a:lstStyle/>
        <a:p>
          <a:endParaRPr lang="ru-RU"/>
        </a:p>
      </dgm:t>
    </dgm:pt>
    <dgm:pt modelId="{D58BDCD2-4BBE-4EA3-AD35-05490637B038}">
      <dgm:prSet/>
      <dgm:spPr/>
      <dgm:t>
        <a:bodyPr/>
        <a:lstStyle/>
        <a:p>
          <a:pPr rtl="0"/>
          <a:r>
            <a:rPr lang="ru-RU" dirty="0" smtClean="0"/>
            <a:t>- достижение ребенком, в отношении которого поступило заявление, возраста 17 лет.</a:t>
          </a:r>
          <a:endParaRPr lang="ru-RU" dirty="0"/>
        </a:p>
      </dgm:t>
    </dgm:pt>
    <dgm:pt modelId="{A68608C1-F822-46C5-9B24-264CA3D9C5CA}" type="parTrans" cxnId="{A6FD3F3F-DAD4-4C4D-B629-E48A1707968C}">
      <dgm:prSet/>
      <dgm:spPr/>
      <dgm:t>
        <a:bodyPr/>
        <a:lstStyle/>
        <a:p>
          <a:endParaRPr lang="ru-RU"/>
        </a:p>
      </dgm:t>
    </dgm:pt>
    <dgm:pt modelId="{BCF442C9-61C2-4099-B102-186CC4289923}" type="sibTrans" cxnId="{A6FD3F3F-DAD4-4C4D-B629-E48A1707968C}">
      <dgm:prSet/>
      <dgm:spPr/>
      <dgm:t>
        <a:bodyPr/>
        <a:lstStyle/>
        <a:p>
          <a:endParaRPr lang="ru-RU"/>
        </a:p>
      </dgm:t>
    </dgm:pt>
    <dgm:pt modelId="{B0F99465-AB4E-4297-A147-14352A7C9942}">
      <dgm:prSet/>
      <dgm:spPr/>
      <dgm:t>
        <a:bodyPr/>
        <a:lstStyle/>
        <a:p>
          <a:pPr rtl="0"/>
          <a:r>
            <a:rPr lang="ru-RU" dirty="0" smtClean="0"/>
            <a:t>Установлены также особенности определения состава семьи и расчета среднедушевого дохода семьи для целей выплаты пособия.</a:t>
          </a:r>
          <a:endParaRPr lang="ru-RU" dirty="0"/>
        </a:p>
      </dgm:t>
    </dgm:pt>
    <dgm:pt modelId="{C77E43F8-3179-4FBC-81BD-ABA98F079335}" type="parTrans" cxnId="{D6A0BB18-0360-423D-964A-80F258EBF928}">
      <dgm:prSet/>
      <dgm:spPr/>
      <dgm:t>
        <a:bodyPr/>
        <a:lstStyle/>
        <a:p>
          <a:endParaRPr lang="ru-RU"/>
        </a:p>
      </dgm:t>
    </dgm:pt>
    <dgm:pt modelId="{EEE0CB42-027C-47D0-84FD-F49A49EB6395}" type="sibTrans" cxnId="{D6A0BB18-0360-423D-964A-80F258EBF928}">
      <dgm:prSet/>
      <dgm:spPr/>
      <dgm:t>
        <a:bodyPr/>
        <a:lstStyle/>
        <a:p>
          <a:endParaRPr lang="ru-RU"/>
        </a:p>
      </dgm:t>
    </dgm:pt>
    <dgm:pt modelId="{0E057323-39D5-4CF5-BA63-1B33AD8F83ED}" type="pres">
      <dgm:prSet presAssocID="{18DF4294-B556-4F7F-9EC0-493E4CAEF618}" presName="Name0" presStyleCnt="0">
        <dgm:presLayoutVars>
          <dgm:chMax val="7"/>
          <dgm:dir/>
          <dgm:animLvl val="lvl"/>
          <dgm:resizeHandles val="exact"/>
        </dgm:presLayoutVars>
      </dgm:prSet>
      <dgm:spPr/>
    </dgm:pt>
    <dgm:pt modelId="{6E1402A7-AB67-4E1E-9C2F-3DF943F0E347}" type="pres">
      <dgm:prSet presAssocID="{DFAB0145-9601-4CBB-84A0-B96579306A64}" presName="circle1" presStyleLbl="node1" presStyleIdx="0" presStyleCnt="6"/>
      <dgm:spPr/>
    </dgm:pt>
    <dgm:pt modelId="{56A73692-C372-432F-B92A-E7AC0F58657D}" type="pres">
      <dgm:prSet presAssocID="{DFAB0145-9601-4CBB-84A0-B96579306A64}" presName="space" presStyleCnt="0"/>
      <dgm:spPr/>
    </dgm:pt>
    <dgm:pt modelId="{A066FEDE-2B8F-47CD-B7FB-2A704EC5E5BB}" type="pres">
      <dgm:prSet presAssocID="{DFAB0145-9601-4CBB-84A0-B96579306A64}" presName="rect1" presStyleLbl="alignAcc1" presStyleIdx="0" presStyleCnt="6" custScaleY="100000" custLinFactNeighborX="-298" custLinFactNeighborY="-1217"/>
      <dgm:spPr/>
    </dgm:pt>
    <dgm:pt modelId="{74003D1B-87F5-4048-B431-CB55FA568183}" type="pres">
      <dgm:prSet presAssocID="{5C348FE8-14D2-4C0A-8F21-717020965C05}" presName="vertSpace2" presStyleLbl="node1" presStyleIdx="0" presStyleCnt="6"/>
      <dgm:spPr/>
    </dgm:pt>
    <dgm:pt modelId="{7517FDF1-B80C-4ED1-909F-3B0EC9CBF3AA}" type="pres">
      <dgm:prSet presAssocID="{5C348FE8-14D2-4C0A-8F21-717020965C05}" presName="circle2" presStyleLbl="node1" presStyleIdx="1" presStyleCnt="6"/>
      <dgm:spPr/>
    </dgm:pt>
    <dgm:pt modelId="{AFCC0512-0B20-487B-9258-37CEAAD6012B}" type="pres">
      <dgm:prSet presAssocID="{5C348FE8-14D2-4C0A-8F21-717020965C05}" presName="rect2" presStyleLbl="alignAcc1" presStyleIdx="1" presStyleCnt="6" custLinFactNeighborY="947"/>
      <dgm:spPr/>
    </dgm:pt>
    <dgm:pt modelId="{131B9ADE-0251-4FDD-929B-3F6FA1AFDA86}" type="pres">
      <dgm:prSet presAssocID="{63EE251B-5123-4453-AE25-14ACA9598E99}" presName="vertSpace3" presStyleLbl="node1" presStyleIdx="1" presStyleCnt="6"/>
      <dgm:spPr/>
    </dgm:pt>
    <dgm:pt modelId="{246361EE-47CA-4563-B35C-A93D19453820}" type="pres">
      <dgm:prSet presAssocID="{63EE251B-5123-4453-AE25-14ACA9598E99}" presName="circle3" presStyleLbl="node1" presStyleIdx="2" presStyleCnt="6"/>
      <dgm:spPr/>
    </dgm:pt>
    <dgm:pt modelId="{7C5BE955-0B6E-448E-8F04-5D9011519B65}" type="pres">
      <dgm:prSet presAssocID="{63EE251B-5123-4453-AE25-14ACA9598E99}" presName="rect3" presStyleLbl="alignAcc1" presStyleIdx="2" presStyleCnt="6"/>
      <dgm:spPr/>
    </dgm:pt>
    <dgm:pt modelId="{3464F780-8597-471A-894D-65BCF6E9D72C}" type="pres">
      <dgm:prSet presAssocID="{4A218B92-329C-4B60-9D72-FD50AFB8ECBA}" presName="vertSpace4" presStyleLbl="node1" presStyleIdx="2" presStyleCnt="6"/>
      <dgm:spPr/>
    </dgm:pt>
    <dgm:pt modelId="{946A319D-A03A-4A6F-BCB1-6C555D250EBD}" type="pres">
      <dgm:prSet presAssocID="{4A218B92-329C-4B60-9D72-FD50AFB8ECBA}" presName="circle4" presStyleLbl="node1" presStyleIdx="3" presStyleCnt="6"/>
      <dgm:spPr/>
    </dgm:pt>
    <dgm:pt modelId="{9CF7866E-4F00-475E-912D-C9EFE16A172F}" type="pres">
      <dgm:prSet presAssocID="{4A218B92-329C-4B60-9D72-FD50AFB8ECBA}" presName="rect4" presStyleLbl="alignAcc1" presStyleIdx="3" presStyleCnt="6"/>
      <dgm:spPr/>
    </dgm:pt>
    <dgm:pt modelId="{988557AD-BC2D-4031-BD94-76D33C5BED6C}" type="pres">
      <dgm:prSet presAssocID="{D58BDCD2-4BBE-4EA3-AD35-05490637B038}" presName="vertSpace5" presStyleLbl="node1" presStyleIdx="3" presStyleCnt="6"/>
      <dgm:spPr/>
    </dgm:pt>
    <dgm:pt modelId="{C8A532EB-C4E7-4DB2-BAA0-91481EF42F2F}" type="pres">
      <dgm:prSet presAssocID="{D58BDCD2-4BBE-4EA3-AD35-05490637B038}" presName="circle5" presStyleLbl="node1" presStyleIdx="4" presStyleCnt="6"/>
      <dgm:spPr/>
    </dgm:pt>
    <dgm:pt modelId="{8FE9D9EE-9B12-4201-A979-376BAE62C35B}" type="pres">
      <dgm:prSet presAssocID="{D58BDCD2-4BBE-4EA3-AD35-05490637B038}" presName="rect5" presStyleLbl="alignAcc1" presStyleIdx="4" presStyleCnt="6"/>
      <dgm:spPr/>
    </dgm:pt>
    <dgm:pt modelId="{678D8277-741D-43C2-AF8D-FEAF476775AB}" type="pres">
      <dgm:prSet presAssocID="{B0F99465-AB4E-4297-A147-14352A7C9942}" presName="vertSpace6" presStyleLbl="node1" presStyleIdx="4" presStyleCnt="6"/>
      <dgm:spPr/>
    </dgm:pt>
    <dgm:pt modelId="{D581C4D9-B969-4626-84D5-FD8C1535A7C4}" type="pres">
      <dgm:prSet presAssocID="{B0F99465-AB4E-4297-A147-14352A7C9942}" presName="circle6" presStyleLbl="node1" presStyleIdx="5" presStyleCnt="6"/>
      <dgm:spPr/>
    </dgm:pt>
    <dgm:pt modelId="{AB6835EB-52B9-4FC7-95A2-7A0183284528}" type="pres">
      <dgm:prSet presAssocID="{B0F99465-AB4E-4297-A147-14352A7C9942}" presName="rect6" presStyleLbl="alignAcc1" presStyleIdx="5" presStyleCnt="6" custLinFactNeighborX="-223" custLinFactNeighborY="6250"/>
      <dgm:spPr/>
    </dgm:pt>
    <dgm:pt modelId="{A5F7400E-02E1-4F1D-AEBE-FA3B17B6B950}" type="pres">
      <dgm:prSet presAssocID="{DFAB0145-9601-4CBB-84A0-B96579306A64}" presName="rect1ParTxNoCh" presStyleLbl="alignAcc1" presStyleIdx="5" presStyleCnt="6">
        <dgm:presLayoutVars>
          <dgm:chMax val="1"/>
          <dgm:bulletEnabled val="1"/>
        </dgm:presLayoutVars>
      </dgm:prSet>
      <dgm:spPr/>
    </dgm:pt>
    <dgm:pt modelId="{0A56BE75-78B0-41E3-884C-CE5B164D5CEA}" type="pres">
      <dgm:prSet presAssocID="{5C348FE8-14D2-4C0A-8F21-717020965C05}" presName="rect2ParTxNoCh" presStyleLbl="alignAcc1" presStyleIdx="5" presStyleCnt="6">
        <dgm:presLayoutVars>
          <dgm:chMax val="1"/>
          <dgm:bulletEnabled val="1"/>
        </dgm:presLayoutVars>
      </dgm:prSet>
      <dgm:spPr/>
    </dgm:pt>
    <dgm:pt modelId="{A672DE6F-3CA6-42C5-82FF-F779D0E89998}" type="pres">
      <dgm:prSet presAssocID="{63EE251B-5123-4453-AE25-14ACA9598E99}" presName="rect3ParTxNoCh" presStyleLbl="alignAcc1" presStyleIdx="5" presStyleCnt="6">
        <dgm:presLayoutVars>
          <dgm:chMax val="1"/>
          <dgm:bulletEnabled val="1"/>
        </dgm:presLayoutVars>
      </dgm:prSet>
      <dgm:spPr/>
    </dgm:pt>
    <dgm:pt modelId="{3CC419A0-ADFB-4489-8BF2-88C53EA404CB}" type="pres">
      <dgm:prSet presAssocID="{4A218B92-329C-4B60-9D72-FD50AFB8ECBA}" presName="rect4ParTxNoCh" presStyleLbl="alignAcc1" presStyleIdx="5" presStyleCnt="6">
        <dgm:presLayoutVars>
          <dgm:chMax val="1"/>
          <dgm:bulletEnabled val="1"/>
        </dgm:presLayoutVars>
      </dgm:prSet>
      <dgm:spPr/>
    </dgm:pt>
    <dgm:pt modelId="{F05536C7-43E7-42D3-9CD5-DBF10F00AF79}" type="pres">
      <dgm:prSet presAssocID="{D58BDCD2-4BBE-4EA3-AD35-05490637B038}" presName="rect5ParTxNoCh" presStyleLbl="alignAcc1" presStyleIdx="5" presStyleCnt="6">
        <dgm:presLayoutVars>
          <dgm:chMax val="1"/>
          <dgm:bulletEnabled val="1"/>
        </dgm:presLayoutVars>
      </dgm:prSet>
      <dgm:spPr/>
    </dgm:pt>
    <dgm:pt modelId="{86F1BCB9-8ADC-42BD-A047-1C5C0E200FD9}" type="pres">
      <dgm:prSet presAssocID="{B0F99465-AB4E-4297-A147-14352A7C9942}" presName="rect6ParTxNoCh" presStyleLbl="alignAcc1" presStyleIdx="5" presStyleCnt="6">
        <dgm:presLayoutVars>
          <dgm:chMax val="1"/>
          <dgm:bulletEnabled val="1"/>
        </dgm:presLayoutVars>
      </dgm:prSet>
      <dgm:spPr/>
    </dgm:pt>
  </dgm:ptLst>
  <dgm:cxnLst>
    <dgm:cxn modelId="{0A3386BB-BB0A-4CFE-811E-FE061354F31D}" type="presOf" srcId="{18DF4294-B556-4F7F-9EC0-493E4CAEF618}" destId="{0E057323-39D5-4CF5-BA63-1B33AD8F83ED}" srcOrd="0" destOrd="0" presId="urn:microsoft.com/office/officeart/2005/8/layout/target3"/>
    <dgm:cxn modelId="{E20D7EA1-00C8-4E1D-A253-583226814F84}" type="presOf" srcId="{5C348FE8-14D2-4C0A-8F21-717020965C05}" destId="{0A56BE75-78B0-41E3-884C-CE5B164D5CEA}" srcOrd="1" destOrd="0" presId="urn:microsoft.com/office/officeart/2005/8/layout/target3"/>
    <dgm:cxn modelId="{591AE44E-D736-4F35-AC20-6489566A86F6}" type="presOf" srcId="{4A218B92-329C-4B60-9D72-FD50AFB8ECBA}" destId="{3CC419A0-ADFB-4489-8BF2-88C53EA404CB}" srcOrd="1" destOrd="0" presId="urn:microsoft.com/office/officeart/2005/8/layout/target3"/>
    <dgm:cxn modelId="{EA3FAD25-6DC1-4B8E-8A59-4626BC0FBB1D}" type="presOf" srcId="{B0F99465-AB4E-4297-A147-14352A7C9942}" destId="{AB6835EB-52B9-4FC7-95A2-7A0183284528}" srcOrd="0" destOrd="0" presId="urn:microsoft.com/office/officeart/2005/8/layout/target3"/>
    <dgm:cxn modelId="{6BA049F0-9BA1-4F68-BF4D-B02F2B0C03FD}" type="presOf" srcId="{4A218B92-329C-4B60-9D72-FD50AFB8ECBA}" destId="{9CF7866E-4F00-475E-912D-C9EFE16A172F}" srcOrd="0" destOrd="0" presId="urn:microsoft.com/office/officeart/2005/8/layout/target3"/>
    <dgm:cxn modelId="{A7C8A40C-9039-44AE-91A9-088DFE093533}" srcId="{18DF4294-B556-4F7F-9EC0-493E4CAEF618}" destId="{5C348FE8-14D2-4C0A-8F21-717020965C05}" srcOrd="1" destOrd="0" parTransId="{2B11BCB7-F3D3-4CB2-8F9F-110E324DD9AC}" sibTransId="{7480FA01-84F8-469D-BC0A-09ED4F649EFC}"/>
    <dgm:cxn modelId="{A6FD3F3F-DAD4-4C4D-B629-E48A1707968C}" srcId="{18DF4294-B556-4F7F-9EC0-493E4CAEF618}" destId="{D58BDCD2-4BBE-4EA3-AD35-05490637B038}" srcOrd="4" destOrd="0" parTransId="{A68608C1-F822-46C5-9B24-264CA3D9C5CA}" sibTransId="{BCF442C9-61C2-4099-B102-186CC4289923}"/>
    <dgm:cxn modelId="{439B214D-DD30-4E25-B52F-B13FD49D5076}" srcId="{18DF4294-B556-4F7F-9EC0-493E4CAEF618}" destId="{DFAB0145-9601-4CBB-84A0-B96579306A64}" srcOrd="0" destOrd="0" parTransId="{0E0E51BE-7228-463E-B40B-5EE2E9FC6C21}" sibTransId="{0296E1AD-E8B0-4A42-BE55-B19B397FEA88}"/>
    <dgm:cxn modelId="{8F36AAD0-A86B-41FC-A790-C594372AD891}" type="presOf" srcId="{DFAB0145-9601-4CBB-84A0-B96579306A64}" destId="{A5F7400E-02E1-4F1D-AEBE-FA3B17B6B950}" srcOrd="1" destOrd="0" presId="urn:microsoft.com/office/officeart/2005/8/layout/target3"/>
    <dgm:cxn modelId="{7E158A8E-9409-4CAC-9023-CBAE4EE2951A}" type="presOf" srcId="{DFAB0145-9601-4CBB-84A0-B96579306A64}" destId="{A066FEDE-2B8F-47CD-B7FB-2A704EC5E5BB}" srcOrd="0" destOrd="0" presId="urn:microsoft.com/office/officeart/2005/8/layout/target3"/>
    <dgm:cxn modelId="{2B4D7549-CB9B-482B-825E-0CF84F202EE1}" srcId="{18DF4294-B556-4F7F-9EC0-493E4CAEF618}" destId="{63EE251B-5123-4453-AE25-14ACA9598E99}" srcOrd="2" destOrd="0" parTransId="{22606454-E42C-44DC-BFD9-9955662502F8}" sibTransId="{65A1338E-AACE-4E97-948B-7AB8A65E605D}"/>
    <dgm:cxn modelId="{5649B835-67BF-436F-935A-9E1E09A3334B}" srcId="{18DF4294-B556-4F7F-9EC0-493E4CAEF618}" destId="{4A218B92-329C-4B60-9D72-FD50AFB8ECBA}" srcOrd="3" destOrd="0" parTransId="{5BD345A5-0DDD-4961-A827-0C61E88BDCA9}" sibTransId="{5661D6FD-15CC-467A-B86E-3324C3AB960F}"/>
    <dgm:cxn modelId="{0743CD2F-E113-40F4-86C1-38F95632970B}" type="presOf" srcId="{63EE251B-5123-4453-AE25-14ACA9598E99}" destId="{A672DE6F-3CA6-42C5-82FF-F779D0E89998}" srcOrd="1" destOrd="0" presId="urn:microsoft.com/office/officeart/2005/8/layout/target3"/>
    <dgm:cxn modelId="{D095E5D8-D87C-4843-B328-E1D30AF735B0}" type="presOf" srcId="{5C348FE8-14D2-4C0A-8F21-717020965C05}" destId="{AFCC0512-0B20-487B-9258-37CEAAD6012B}" srcOrd="0" destOrd="0" presId="urn:microsoft.com/office/officeart/2005/8/layout/target3"/>
    <dgm:cxn modelId="{B0F44C06-13F0-46B2-8036-EC89CBC2D9ED}" type="presOf" srcId="{B0F99465-AB4E-4297-A147-14352A7C9942}" destId="{86F1BCB9-8ADC-42BD-A047-1C5C0E200FD9}" srcOrd="1" destOrd="0" presId="urn:microsoft.com/office/officeart/2005/8/layout/target3"/>
    <dgm:cxn modelId="{29E720E2-E3DB-4FCF-B63A-1014DBFA76FB}" type="presOf" srcId="{D58BDCD2-4BBE-4EA3-AD35-05490637B038}" destId="{8FE9D9EE-9B12-4201-A979-376BAE62C35B}" srcOrd="0" destOrd="0" presId="urn:microsoft.com/office/officeart/2005/8/layout/target3"/>
    <dgm:cxn modelId="{850B90E1-4703-4EBD-87D4-35609245BFB0}" type="presOf" srcId="{D58BDCD2-4BBE-4EA3-AD35-05490637B038}" destId="{F05536C7-43E7-42D3-9CD5-DBF10F00AF79}" srcOrd="1" destOrd="0" presId="urn:microsoft.com/office/officeart/2005/8/layout/target3"/>
    <dgm:cxn modelId="{E9608AA0-10E7-4C00-8826-69069F69EBEB}" type="presOf" srcId="{63EE251B-5123-4453-AE25-14ACA9598E99}" destId="{7C5BE955-0B6E-448E-8F04-5D9011519B65}" srcOrd="0" destOrd="0" presId="urn:microsoft.com/office/officeart/2005/8/layout/target3"/>
    <dgm:cxn modelId="{D6A0BB18-0360-423D-964A-80F258EBF928}" srcId="{18DF4294-B556-4F7F-9EC0-493E4CAEF618}" destId="{B0F99465-AB4E-4297-A147-14352A7C9942}" srcOrd="5" destOrd="0" parTransId="{C77E43F8-3179-4FBC-81BD-ABA98F079335}" sibTransId="{EEE0CB42-027C-47D0-84FD-F49A49EB6395}"/>
    <dgm:cxn modelId="{CFE780B1-9882-490E-B2BD-03C577C55279}" type="presParOf" srcId="{0E057323-39D5-4CF5-BA63-1B33AD8F83ED}" destId="{6E1402A7-AB67-4E1E-9C2F-3DF943F0E347}" srcOrd="0" destOrd="0" presId="urn:microsoft.com/office/officeart/2005/8/layout/target3"/>
    <dgm:cxn modelId="{15BB8E35-5EF5-4FD5-8DBE-34F265FFBCC2}" type="presParOf" srcId="{0E057323-39D5-4CF5-BA63-1B33AD8F83ED}" destId="{56A73692-C372-432F-B92A-E7AC0F58657D}" srcOrd="1" destOrd="0" presId="urn:microsoft.com/office/officeart/2005/8/layout/target3"/>
    <dgm:cxn modelId="{4C6BC760-D51B-43C2-8E6A-26409875C0C2}" type="presParOf" srcId="{0E057323-39D5-4CF5-BA63-1B33AD8F83ED}" destId="{A066FEDE-2B8F-47CD-B7FB-2A704EC5E5BB}" srcOrd="2" destOrd="0" presId="urn:microsoft.com/office/officeart/2005/8/layout/target3"/>
    <dgm:cxn modelId="{3DDED37D-8CC3-44F1-9A9F-199AB59C327A}" type="presParOf" srcId="{0E057323-39D5-4CF5-BA63-1B33AD8F83ED}" destId="{74003D1B-87F5-4048-B431-CB55FA568183}" srcOrd="3" destOrd="0" presId="urn:microsoft.com/office/officeart/2005/8/layout/target3"/>
    <dgm:cxn modelId="{81FC2EF1-9A05-4878-A083-F1E82A6C913E}" type="presParOf" srcId="{0E057323-39D5-4CF5-BA63-1B33AD8F83ED}" destId="{7517FDF1-B80C-4ED1-909F-3B0EC9CBF3AA}" srcOrd="4" destOrd="0" presId="urn:microsoft.com/office/officeart/2005/8/layout/target3"/>
    <dgm:cxn modelId="{08955E70-D56E-498C-8A17-744C697B0FBA}" type="presParOf" srcId="{0E057323-39D5-4CF5-BA63-1B33AD8F83ED}" destId="{AFCC0512-0B20-487B-9258-37CEAAD6012B}" srcOrd="5" destOrd="0" presId="urn:microsoft.com/office/officeart/2005/8/layout/target3"/>
    <dgm:cxn modelId="{52C68FFD-1230-48A1-9406-1CA7528AE2F4}" type="presParOf" srcId="{0E057323-39D5-4CF5-BA63-1B33AD8F83ED}" destId="{131B9ADE-0251-4FDD-929B-3F6FA1AFDA86}" srcOrd="6" destOrd="0" presId="urn:microsoft.com/office/officeart/2005/8/layout/target3"/>
    <dgm:cxn modelId="{12448267-9BBB-45AD-8637-D5A179855EE7}" type="presParOf" srcId="{0E057323-39D5-4CF5-BA63-1B33AD8F83ED}" destId="{246361EE-47CA-4563-B35C-A93D19453820}" srcOrd="7" destOrd="0" presId="urn:microsoft.com/office/officeart/2005/8/layout/target3"/>
    <dgm:cxn modelId="{832252CB-154A-48F0-ABAB-C2D243F185B2}" type="presParOf" srcId="{0E057323-39D5-4CF5-BA63-1B33AD8F83ED}" destId="{7C5BE955-0B6E-448E-8F04-5D9011519B65}" srcOrd="8" destOrd="0" presId="urn:microsoft.com/office/officeart/2005/8/layout/target3"/>
    <dgm:cxn modelId="{6E3251BA-41F3-4994-ADED-1212371339B7}" type="presParOf" srcId="{0E057323-39D5-4CF5-BA63-1B33AD8F83ED}" destId="{3464F780-8597-471A-894D-65BCF6E9D72C}" srcOrd="9" destOrd="0" presId="urn:microsoft.com/office/officeart/2005/8/layout/target3"/>
    <dgm:cxn modelId="{604C4F08-72FF-4EBB-BB7A-9E31E02FB3DC}" type="presParOf" srcId="{0E057323-39D5-4CF5-BA63-1B33AD8F83ED}" destId="{946A319D-A03A-4A6F-BCB1-6C555D250EBD}" srcOrd="10" destOrd="0" presId="urn:microsoft.com/office/officeart/2005/8/layout/target3"/>
    <dgm:cxn modelId="{BB910FF0-7203-4C0F-AD05-A05EE8C43F58}" type="presParOf" srcId="{0E057323-39D5-4CF5-BA63-1B33AD8F83ED}" destId="{9CF7866E-4F00-475E-912D-C9EFE16A172F}" srcOrd="11" destOrd="0" presId="urn:microsoft.com/office/officeart/2005/8/layout/target3"/>
    <dgm:cxn modelId="{066F3FF1-2909-4F98-AE92-1259FF111B5D}" type="presParOf" srcId="{0E057323-39D5-4CF5-BA63-1B33AD8F83ED}" destId="{988557AD-BC2D-4031-BD94-76D33C5BED6C}" srcOrd="12" destOrd="0" presId="urn:microsoft.com/office/officeart/2005/8/layout/target3"/>
    <dgm:cxn modelId="{00AA6C53-4E47-4835-9199-3863224E5041}" type="presParOf" srcId="{0E057323-39D5-4CF5-BA63-1B33AD8F83ED}" destId="{C8A532EB-C4E7-4DB2-BAA0-91481EF42F2F}" srcOrd="13" destOrd="0" presId="urn:microsoft.com/office/officeart/2005/8/layout/target3"/>
    <dgm:cxn modelId="{415A8C78-2155-413F-A531-795F3E006DA9}" type="presParOf" srcId="{0E057323-39D5-4CF5-BA63-1B33AD8F83ED}" destId="{8FE9D9EE-9B12-4201-A979-376BAE62C35B}" srcOrd="14" destOrd="0" presId="urn:microsoft.com/office/officeart/2005/8/layout/target3"/>
    <dgm:cxn modelId="{7E105F6E-A304-4CBD-BA51-55B529EA68CE}" type="presParOf" srcId="{0E057323-39D5-4CF5-BA63-1B33AD8F83ED}" destId="{678D8277-741D-43C2-AF8D-FEAF476775AB}" srcOrd="15" destOrd="0" presId="urn:microsoft.com/office/officeart/2005/8/layout/target3"/>
    <dgm:cxn modelId="{2864C13D-F697-4BFE-BE67-D2A3D54498ED}" type="presParOf" srcId="{0E057323-39D5-4CF5-BA63-1B33AD8F83ED}" destId="{D581C4D9-B969-4626-84D5-FD8C1535A7C4}" srcOrd="16" destOrd="0" presId="urn:microsoft.com/office/officeart/2005/8/layout/target3"/>
    <dgm:cxn modelId="{9E8E78DA-DB1B-48DF-A3D3-898661513739}" type="presParOf" srcId="{0E057323-39D5-4CF5-BA63-1B33AD8F83ED}" destId="{AB6835EB-52B9-4FC7-95A2-7A0183284528}" srcOrd="17" destOrd="0" presId="urn:microsoft.com/office/officeart/2005/8/layout/target3"/>
    <dgm:cxn modelId="{62F57158-B97B-4001-B083-E03F29410148}" type="presParOf" srcId="{0E057323-39D5-4CF5-BA63-1B33AD8F83ED}" destId="{A5F7400E-02E1-4F1D-AEBE-FA3B17B6B950}" srcOrd="18" destOrd="0" presId="urn:microsoft.com/office/officeart/2005/8/layout/target3"/>
    <dgm:cxn modelId="{0AC6A084-F090-488F-B333-B4DE408B1467}" type="presParOf" srcId="{0E057323-39D5-4CF5-BA63-1B33AD8F83ED}" destId="{0A56BE75-78B0-41E3-884C-CE5B164D5CEA}" srcOrd="19" destOrd="0" presId="urn:microsoft.com/office/officeart/2005/8/layout/target3"/>
    <dgm:cxn modelId="{E69B6B3E-4174-4BDA-8897-2FD35FFE165D}" type="presParOf" srcId="{0E057323-39D5-4CF5-BA63-1B33AD8F83ED}" destId="{A672DE6F-3CA6-42C5-82FF-F779D0E89998}" srcOrd="20" destOrd="0" presId="urn:microsoft.com/office/officeart/2005/8/layout/target3"/>
    <dgm:cxn modelId="{A38CD567-CBFF-4BB9-BEFD-6EC6705C8678}" type="presParOf" srcId="{0E057323-39D5-4CF5-BA63-1B33AD8F83ED}" destId="{3CC419A0-ADFB-4489-8BF2-88C53EA404CB}" srcOrd="21" destOrd="0" presId="urn:microsoft.com/office/officeart/2005/8/layout/target3"/>
    <dgm:cxn modelId="{87F8F2E2-724A-423D-B1A8-95A00186DF1A}" type="presParOf" srcId="{0E057323-39D5-4CF5-BA63-1B33AD8F83ED}" destId="{F05536C7-43E7-42D3-9CD5-DBF10F00AF79}" srcOrd="22" destOrd="0" presId="urn:microsoft.com/office/officeart/2005/8/layout/target3"/>
    <dgm:cxn modelId="{DD1EC82A-02F8-42EF-9D07-2D0E9AE60C34}" type="presParOf" srcId="{0E057323-39D5-4CF5-BA63-1B33AD8F83ED}" destId="{86F1BCB9-8ADC-42BD-A047-1C5C0E200FD9}" srcOrd="23" destOrd="0" presId="urn:microsoft.com/office/officeart/2005/8/layout/targe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37B08FE-F214-4974-AAA6-94657BAAFE61}">
      <dsp:nvSpPr>
        <dsp:cNvPr id="0" name=""/>
        <dsp:cNvSpPr/>
      </dsp:nvSpPr>
      <dsp:spPr>
        <a:xfrm>
          <a:off x="1245" y="0"/>
          <a:ext cx="2547278" cy="791308"/>
        </a:xfrm>
        <a:prstGeom prst="roundRect">
          <a:avLst>
            <a:gd name="adj" fmla="val 10000"/>
          </a:avLst>
        </a:prstGeom>
        <a:solidFill>
          <a:schemeClr val="accent5">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rtl="0">
            <a:lnSpc>
              <a:spcPct val="90000"/>
            </a:lnSpc>
            <a:spcBef>
              <a:spcPct val="0"/>
            </a:spcBef>
            <a:spcAft>
              <a:spcPct val="35000"/>
            </a:spcAft>
          </a:pPr>
          <a:r>
            <a:rPr lang="ru-RU" sz="2400" kern="1200" dirty="0" smtClean="0"/>
            <a:t>Размер пособия</a:t>
          </a:r>
          <a:endParaRPr lang="ru-RU" sz="2400" kern="1200" dirty="0"/>
        </a:p>
      </dsp:txBody>
      <dsp:txXfrm>
        <a:off x="24422" y="23177"/>
        <a:ext cx="2500924" cy="74495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6F30D41-496E-4171-9A5F-7C0CE23F9998}">
      <dsp:nvSpPr>
        <dsp:cNvPr id="0" name=""/>
        <dsp:cNvSpPr/>
      </dsp:nvSpPr>
      <dsp:spPr>
        <a:xfrm>
          <a:off x="0" y="2421"/>
          <a:ext cx="2549769" cy="2477009"/>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rtl="0">
            <a:lnSpc>
              <a:spcPct val="90000"/>
            </a:lnSpc>
            <a:spcBef>
              <a:spcPct val="0"/>
            </a:spcBef>
            <a:spcAft>
              <a:spcPct val="35000"/>
            </a:spcAft>
          </a:pPr>
          <a:endParaRPr lang="ru-RU" sz="1200" b="1" kern="1200" dirty="0" smtClean="0">
            <a:effectLst>
              <a:outerShdw blurRad="38100" dist="38100" dir="2700000" algn="tl">
                <a:srgbClr val="000000">
                  <a:alpha val="43137"/>
                </a:srgbClr>
              </a:outerShdw>
            </a:effectLst>
          </a:endParaRPr>
        </a:p>
        <a:p>
          <a:pPr lvl="0" algn="ctr" defTabSz="533400" rtl="0">
            <a:lnSpc>
              <a:spcPct val="90000"/>
            </a:lnSpc>
            <a:spcBef>
              <a:spcPct val="0"/>
            </a:spcBef>
            <a:spcAft>
              <a:spcPct val="35000"/>
            </a:spcAft>
          </a:pPr>
          <a:r>
            <a:rPr lang="ru-RU" sz="1200" b="1" kern="1200" dirty="0" smtClean="0">
              <a:effectLst>
                <a:outerShdw blurRad="38100" dist="38100" dir="2700000" algn="tl">
                  <a:srgbClr val="000000">
                    <a:alpha val="43137"/>
                  </a:srgbClr>
                </a:outerShdw>
              </a:effectLst>
            </a:rPr>
            <a:t>50 % величины прожиточного минимума для трудоспособного населения в субъекте РФ по месту жительства (пребывания) или фактического проживания, установленной в соответствии с Федеральным законом № 134‑ФЗ на дату обращения за назначением указанного пособия</a:t>
          </a:r>
        </a:p>
        <a:p>
          <a:pPr lvl="0" algn="l" defTabSz="533400" rtl="0">
            <a:lnSpc>
              <a:spcPct val="90000"/>
            </a:lnSpc>
            <a:spcBef>
              <a:spcPct val="0"/>
            </a:spcBef>
            <a:spcAft>
              <a:spcPct val="35000"/>
            </a:spcAft>
          </a:pPr>
          <a:endParaRPr lang="ru-RU" sz="900" kern="1200" dirty="0" smtClean="0"/>
        </a:p>
        <a:p>
          <a:pPr lvl="0" algn="l" defTabSz="533400" rtl="0">
            <a:lnSpc>
              <a:spcPct val="90000"/>
            </a:lnSpc>
            <a:spcBef>
              <a:spcPct val="0"/>
            </a:spcBef>
            <a:spcAft>
              <a:spcPct val="35000"/>
            </a:spcAft>
          </a:pPr>
          <a:r>
            <a:rPr lang="ru-RU" sz="900" kern="1200" dirty="0" smtClean="0"/>
            <a:t>(ст. 10 Федерального закона № 81‑ФЗ) </a:t>
          </a:r>
        </a:p>
        <a:p>
          <a:pPr lvl="0" algn="l" defTabSz="533400" rtl="0">
            <a:lnSpc>
              <a:spcPct val="90000"/>
            </a:lnSpc>
            <a:spcBef>
              <a:spcPct val="0"/>
            </a:spcBef>
            <a:spcAft>
              <a:spcPct val="35000"/>
            </a:spcAft>
          </a:pPr>
          <a:endParaRPr lang="ru-RU" sz="900" kern="1200" dirty="0"/>
        </a:p>
      </dsp:txBody>
      <dsp:txXfrm>
        <a:off x="120918" y="123339"/>
        <a:ext cx="2307933" cy="2235173"/>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E46162A-2656-4DCC-A1F3-D4A827B06624}">
      <dsp:nvSpPr>
        <dsp:cNvPr id="0" name=""/>
        <dsp:cNvSpPr/>
      </dsp:nvSpPr>
      <dsp:spPr>
        <a:xfrm>
          <a:off x="1202" y="0"/>
          <a:ext cx="2462371" cy="520209"/>
        </a:xfrm>
        <a:prstGeom prst="roundRect">
          <a:avLst/>
        </a:prstGeom>
        <a:solidFill>
          <a:schemeClr val="accent1">
            <a:hueOff val="0"/>
            <a:satOff val="0"/>
            <a:lumOff val="0"/>
            <a:alphaOff val="0"/>
          </a:schemeClr>
        </a:solidFill>
        <a:ln>
          <a:noFill/>
        </a:ln>
        <a:effectLst>
          <a:outerShdw blurRad="38100" dist="254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76200" tIns="38100" rIns="76200" bIns="38100" numCol="1" spcCol="1270" anchor="ctr" anchorCtr="0">
          <a:noAutofit/>
        </a:bodyPr>
        <a:lstStyle/>
        <a:p>
          <a:pPr lvl="0" algn="ctr" defTabSz="889000" rtl="0">
            <a:lnSpc>
              <a:spcPct val="90000"/>
            </a:lnSpc>
            <a:spcBef>
              <a:spcPct val="0"/>
            </a:spcBef>
            <a:spcAft>
              <a:spcPct val="35000"/>
            </a:spcAft>
          </a:pPr>
          <a:r>
            <a:rPr lang="ru-RU" sz="2000" b="1" kern="1200" smtClean="0"/>
            <a:t>РАЗМЕР ПОСОБИЯ</a:t>
          </a:r>
          <a:endParaRPr lang="ru-RU" sz="2000" kern="1200"/>
        </a:p>
      </dsp:txBody>
      <dsp:txXfrm>
        <a:off x="26597" y="25395"/>
        <a:ext cx="2411581" cy="469419"/>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F0463C2-9C02-4F38-9C4F-5EBE8D99D107}">
      <dsp:nvSpPr>
        <dsp:cNvPr id="0" name=""/>
        <dsp:cNvSpPr/>
      </dsp:nvSpPr>
      <dsp:spPr>
        <a:xfrm>
          <a:off x="0" y="77399"/>
          <a:ext cx="11658600" cy="827920"/>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lvl="0" algn="ctr" defTabSz="844550" rtl="0">
            <a:lnSpc>
              <a:spcPct val="90000"/>
            </a:lnSpc>
            <a:spcBef>
              <a:spcPct val="0"/>
            </a:spcBef>
            <a:spcAft>
              <a:spcPct val="35000"/>
            </a:spcAft>
          </a:pPr>
          <a:r>
            <a:rPr lang="ru-RU" sz="1900" kern="1200" dirty="0" smtClean="0"/>
            <a:t>Ежемесячное пособие женщине, вставшей на учет в медицинской организации в ранние сроки беременности</a:t>
          </a:r>
          <a:endParaRPr lang="ru-RU" sz="1900" kern="1200" dirty="0"/>
        </a:p>
      </dsp:txBody>
      <dsp:txXfrm>
        <a:off x="40416" y="117815"/>
        <a:ext cx="11577768" cy="747088"/>
      </dsp:txXfrm>
    </dsp:sp>
    <dsp:sp modelId="{34C27D2F-15C1-4B0E-9ACC-318422AF365C}">
      <dsp:nvSpPr>
        <dsp:cNvPr id="0" name=""/>
        <dsp:cNvSpPr/>
      </dsp:nvSpPr>
      <dsp:spPr>
        <a:xfrm>
          <a:off x="0" y="905319"/>
          <a:ext cx="11658600" cy="322505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70161" tIns="24130" rIns="135128" bIns="24130" numCol="1" spcCol="1270" anchor="t" anchorCtr="0">
          <a:noAutofit/>
        </a:bodyPr>
        <a:lstStyle/>
        <a:p>
          <a:pPr marL="114300" lvl="1" indent="-114300" algn="l" defTabSz="666750" rtl="0">
            <a:lnSpc>
              <a:spcPct val="90000"/>
            </a:lnSpc>
            <a:spcBef>
              <a:spcPct val="0"/>
            </a:spcBef>
            <a:spcAft>
              <a:spcPct val="20000"/>
            </a:spcAft>
            <a:buChar char="••"/>
          </a:pPr>
          <a:r>
            <a:rPr lang="ru-RU" sz="1500" kern="1200" dirty="0" smtClean="0">
              <a:effectLst>
                <a:outerShdw blurRad="38100" dist="38100" dir="2700000" algn="tl">
                  <a:srgbClr val="000000">
                    <a:alpha val="43137"/>
                  </a:srgbClr>
                </a:outerShdw>
              </a:effectLst>
            </a:rPr>
            <a:t>С 1 июля 2021 года единовременное пособие женщинам, вставшим на учет в медицинских организациях в ранние сроки беременности, трансформировано в другой вид пособия, который будет выплачивать ПФР. ФСС будет выплачивать данное пособие при наступлении отпуска по беременности и родам до 1 июля 2021 года</a:t>
          </a:r>
          <a:r>
            <a:rPr lang="ru-RU" sz="1500" kern="1200" dirty="0" smtClean="0"/>
            <a:t>.</a:t>
          </a:r>
          <a:endParaRPr lang="ru-RU" sz="1500" kern="1200" dirty="0"/>
        </a:p>
        <a:p>
          <a:pPr marL="114300" lvl="1" indent="-114300" algn="l" defTabSz="666750" rtl="0">
            <a:lnSpc>
              <a:spcPct val="90000"/>
            </a:lnSpc>
            <a:spcBef>
              <a:spcPct val="0"/>
            </a:spcBef>
            <a:spcAft>
              <a:spcPct val="20000"/>
            </a:spcAft>
            <a:buChar char="••"/>
          </a:pPr>
          <a:r>
            <a:rPr lang="ru-RU" sz="1500" kern="1200" dirty="0" smtClean="0"/>
            <a:t>Ежемесячное пособие женщине, вставшей на учет в медицинской организации в ранние сроки беременности, назначается на основании предоставляемых Минздравом сведений в электронной форме о дате и сроке постановки на учет, а также о факте прерывания беременности, рождения ребенка, передаваемых в министерство медицинскими организациями в срок не позднее одного рабочего дня с момента постановки женщины на учет.</a:t>
          </a:r>
          <a:endParaRPr lang="ru-RU" sz="1500" kern="1200" dirty="0"/>
        </a:p>
        <a:p>
          <a:pPr marL="114300" lvl="1" indent="-114300" algn="l" defTabSz="666750" rtl="0">
            <a:lnSpc>
              <a:spcPct val="90000"/>
            </a:lnSpc>
            <a:spcBef>
              <a:spcPct val="0"/>
            </a:spcBef>
            <a:spcAft>
              <a:spcPct val="20000"/>
            </a:spcAft>
            <a:buChar char="••"/>
          </a:pPr>
          <a:r>
            <a:rPr lang="ru-RU" sz="1500" kern="1200" dirty="0" smtClean="0"/>
            <a:t>При этом первая выплата данного пособия женщине, обратившейся за его назначением до 12 недель беременности, осуществляется после наступления 12‑й недели беременности. Если прерывание беременности произошло до наступления срока беременности 12 недель, выплата пособия не осуществляется.</a:t>
          </a:r>
          <a:endParaRPr lang="ru-RU" sz="1500" kern="1200" dirty="0"/>
        </a:p>
        <a:p>
          <a:pPr marL="114300" lvl="1" indent="-114300" algn="l" defTabSz="666750" rtl="0">
            <a:lnSpc>
              <a:spcPct val="90000"/>
            </a:lnSpc>
            <a:spcBef>
              <a:spcPct val="0"/>
            </a:spcBef>
            <a:spcAft>
              <a:spcPct val="20000"/>
            </a:spcAft>
            <a:buChar char="••"/>
          </a:pPr>
          <a:r>
            <a:rPr lang="ru-RU" sz="1500" kern="1200" smtClean="0"/>
            <a:t>Данное пособие выплачивается за полный месяц независимо от срока наступления 6 недель беременности в конкретном месяце или даты обращения за назначением указанного пособия.</a:t>
          </a:r>
          <a:endParaRPr lang="ru-RU" sz="1500" kern="1200"/>
        </a:p>
        <a:p>
          <a:pPr marL="114300" lvl="1" indent="-114300" algn="l" defTabSz="666750" rtl="0">
            <a:lnSpc>
              <a:spcPct val="90000"/>
            </a:lnSpc>
            <a:spcBef>
              <a:spcPct val="0"/>
            </a:spcBef>
            <a:spcAft>
              <a:spcPct val="20000"/>
            </a:spcAft>
            <a:buChar char="••"/>
          </a:pPr>
          <a:r>
            <a:rPr lang="ru-RU" sz="1500" kern="1200" smtClean="0"/>
            <a:t>В случае поступления в ПФР информации из Минздрава о прерывании беременности женщины до наступления 12 недель беременности фонд отменяет ранее принятое решение о назначении пособия. Выплата пособия в данном случае не осуществляется.</a:t>
          </a:r>
          <a:endParaRPr lang="ru-RU" sz="1500" kern="1200"/>
        </a:p>
      </dsp:txBody>
      <dsp:txXfrm>
        <a:off x="0" y="905319"/>
        <a:ext cx="11658600" cy="3225059"/>
      </dsp:txXfrm>
    </dsp:sp>
    <dsp:sp modelId="{98AC1576-EB66-44E4-9AA1-4124D1990B07}">
      <dsp:nvSpPr>
        <dsp:cNvPr id="0" name=""/>
        <dsp:cNvSpPr/>
      </dsp:nvSpPr>
      <dsp:spPr>
        <a:xfrm>
          <a:off x="0" y="4130379"/>
          <a:ext cx="11658600" cy="2154920"/>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lvl="0" algn="just" defTabSz="844550" rtl="0">
            <a:lnSpc>
              <a:spcPct val="90000"/>
            </a:lnSpc>
            <a:spcBef>
              <a:spcPct val="0"/>
            </a:spcBef>
            <a:spcAft>
              <a:spcPct val="35000"/>
            </a:spcAft>
          </a:pPr>
          <a:r>
            <a:rPr lang="ru-RU" sz="1900" kern="1200" dirty="0" smtClean="0"/>
            <a:t>                   В целях подтверждения права на пособие женщине, вставшей на учет в медицинской организации в ранние сроки беременности, женщина обязана будет посетить медицинскую организацию при наступлении срока беременности 11 – 14 недель, 19 – 21 недели, 30 недель. Если женщина не посещает медицинскую организацию, то ПФР примет решение о приостановлении выплаты ежемесячного пособия. При поступлении из Минздрава либо от заявителя информации о посещении женщиной медицинской организации после приостановления выплаты будет принято решение о возобновлении выплаты ежемесячного пособия с месяца ее приостановления.</a:t>
          </a:r>
          <a:endParaRPr lang="ru-RU" sz="1900" kern="1200" dirty="0"/>
        </a:p>
      </dsp:txBody>
      <dsp:txXfrm>
        <a:off x="105195" y="4235574"/>
        <a:ext cx="11448210" cy="1944530"/>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E1402A7-AB67-4E1E-9C2F-3DF943F0E347}">
      <dsp:nvSpPr>
        <dsp:cNvPr id="0" name=""/>
        <dsp:cNvSpPr/>
      </dsp:nvSpPr>
      <dsp:spPr>
        <a:xfrm>
          <a:off x="0" y="0"/>
          <a:ext cx="5410199" cy="5410199"/>
        </a:xfrm>
        <a:prstGeom prst="pie">
          <a:avLst>
            <a:gd name="adj1" fmla="val 5400000"/>
            <a:gd name="adj2" fmla="val 16200000"/>
          </a:avLst>
        </a:prstGeom>
        <a:gradFill rotWithShape="0">
          <a:gsLst>
            <a:gs pos="0">
              <a:schemeClr val="accent1">
                <a:hueOff val="0"/>
                <a:satOff val="0"/>
                <a:lumOff val="0"/>
                <a:alphaOff val="0"/>
                <a:tint val="96000"/>
                <a:lumMod val="100000"/>
              </a:schemeClr>
            </a:gs>
            <a:gs pos="78000">
              <a:schemeClr val="accent1">
                <a:hueOff val="0"/>
                <a:satOff val="0"/>
                <a:lumOff val="0"/>
                <a:alphaOff val="0"/>
                <a:shade val="94000"/>
                <a:lumMod val="94000"/>
              </a:schemeClr>
            </a:gs>
          </a:gsLst>
          <a:lin ang="5400000" scaled="0"/>
        </a:gradFill>
        <a:ln>
          <a:noFill/>
        </a:ln>
        <a:effectLst>
          <a:outerShdw blurRad="38100" dist="254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sp>
    <dsp:sp modelId="{A066FEDE-2B8F-47CD-B7FB-2A704EC5E5BB}">
      <dsp:nvSpPr>
        <dsp:cNvPr id="0" name=""/>
        <dsp:cNvSpPr/>
      </dsp:nvSpPr>
      <dsp:spPr>
        <a:xfrm>
          <a:off x="2682023" y="0"/>
          <a:ext cx="7743825" cy="5410199"/>
        </a:xfrm>
        <a:prstGeom prst="rect">
          <a:avLst/>
        </a:prstGeom>
        <a:solidFill>
          <a:schemeClr val="lt1">
            <a:alpha val="90000"/>
            <a:hueOff val="0"/>
            <a:satOff val="0"/>
            <a:lumOff val="0"/>
            <a:alphaOff val="0"/>
          </a:schemeClr>
        </a:solidFill>
        <a:ln w="12700" cap="rnd" cmpd="sng" algn="ctr">
          <a:solidFill>
            <a:schemeClr val="accent1">
              <a:hueOff val="0"/>
              <a:satOff val="0"/>
              <a:lumOff val="0"/>
              <a:alphaOff val="0"/>
            </a:schemeClr>
          </a:solidFill>
          <a:prstDash val="solid"/>
        </a:ln>
        <a:effectLst>
          <a:outerShdw blurRad="38100" dist="25400" dir="5400000" rotWithShape="0">
            <a:srgbClr val="000000">
              <a:alpha val="35000"/>
            </a:srgbClr>
          </a:outerShdw>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76200" tIns="76200" rIns="76200" bIns="76200" numCol="1" spcCol="1270" anchor="ctr" anchorCtr="0">
          <a:noAutofit/>
        </a:bodyPr>
        <a:lstStyle/>
        <a:p>
          <a:pPr lvl="0" algn="ctr" defTabSz="889000" rtl="0">
            <a:lnSpc>
              <a:spcPct val="90000"/>
            </a:lnSpc>
            <a:spcBef>
              <a:spcPct val="0"/>
            </a:spcBef>
            <a:spcAft>
              <a:spcPct val="35000"/>
            </a:spcAft>
          </a:pPr>
          <a:r>
            <a:rPr lang="ru-RU" sz="2000" kern="1200" dirty="0" smtClean="0">
              <a:solidFill>
                <a:schemeClr val="accent1">
                  <a:lumMod val="50000"/>
                </a:schemeClr>
              </a:solidFill>
            </a:rPr>
            <a:t>Ежемесячное пособие на ребенка в возрасте от 8 до 17 лет</a:t>
          </a:r>
          <a:endParaRPr lang="ru-RU" sz="2000" kern="1200" dirty="0">
            <a:solidFill>
              <a:schemeClr val="accent1">
                <a:lumMod val="50000"/>
              </a:schemeClr>
            </a:solidFill>
          </a:endParaRPr>
        </a:p>
      </dsp:txBody>
      <dsp:txXfrm>
        <a:off x="2682023" y="0"/>
        <a:ext cx="7743825" cy="676276"/>
      </dsp:txXfrm>
    </dsp:sp>
    <dsp:sp modelId="{7517FDF1-B80C-4ED1-909F-3B0EC9CBF3AA}">
      <dsp:nvSpPr>
        <dsp:cNvPr id="0" name=""/>
        <dsp:cNvSpPr/>
      </dsp:nvSpPr>
      <dsp:spPr>
        <a:xfrm>
          <a:off x="473393" y="676276"/>
          <a:ext cx="4463413" cy="4463413"/>
        </a:xfrm>
        <a:prstGeom prst="pie">
          <a:avLst>
            <a:gd name="adj1" fmla="val 5400000"/>
            <a:gd name="adj2" fmla="val 16200000"/>
          </a:avLst>
        </a:prstGeom>
        <a:gradFill rotWithShape="0">
          <a:gsLst>
            <a:gs pos="0">
              <a:schemeClr val="accent1">
                <a:hueOff val="0"/>
                <a:satOff val="0"/>
                <a:lumOff val="0"/>
                <a:alphaOff val="0"/>
                <a:tint val="96000"/>
                <a:lumMod val="100000"/>
              </a:schemeClr>
            </a:gs>
            <a:gs pos="78000">
              <a:schemeClr val="accent1">
                <a:hueOff val="0"/>
                <a:satOff val="0"/>
                <a:lumOff val="0"/>
                <a:alphaOff val="0"/>
                <a:shade val="94000"/>
                <a:lumMod val="94000"/>
              </a:schemeClr>
            </a:gs>
          </a:gsLst>
          <a:lin ang="5400000" scaled="0"/>
        </a:gradFill>
        <a:ln>
          <a:noFill/>
        </a:ln>
        <a:effectLst>
          <a:outerShdw blurRad="38100" dist="254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sp>
    <dsp:sp modelId="{AFCC0512-0B20-487B-9258-37CEAAD6012B}">
      <dsp:nvSpPr>
        <dsp:cNvPr id="0" name=""/>
        <dsp:cNvSpPr/>
      </dsp:nvSpPr>
      <dsp:spPr>
        <a:xfrm>
          <a:off x="2705099" y="718545"/>
          <a:ext cx="7743825" cy="4463413"/>
        </a:xfrm>
        <a:prstGeom prst="rect">
          <a:avLst/>
        </a:prstGeom>
        <a:solidFill>
          <a:schemeClr val="lt1">
            <a:alpha val="90000"/>
            <a:hueOff val="0"/>
            <a:satOff val="0"/>
            <a:lumOff val="0"/>
            <a:alphaOff val="0"/>
          </a:schemeClr>
        </a:solidFill>
        <a:ln w="12700" cap="rnd" cmpd="sng" algn="ctr">
          <a:solidFill>
            <a:schemeClr val="accent1">
              <a:hueOff val="0"/>
              <a:satOff val="0"/>
              <a:lumOff val="0"/>
              <a:alphaOff val="0"/>
            </a:schemeClr>
          </a:solidFill>
          <a:prstDash val="solid"/>
        </a:ln>
        <a:effectLst>
          <a:outerShdw blurRad="38100" dist="25400" dir="5400000" rotWithShape="0">
            <a:srgbClr val="000000">
              <a:alpha val="35000"/>
            </a:srgbClr>
          </a:outerShdw>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49530" tIns="49530" rIns="49530" bIns="49530" numCol="1" spcCol="1270" anchor="ctr" anchorCtr="0">
          <a:noAutofit/>
        </a:bodyPr>
        <a:lstStyle/>
        <a:p>
          <a:pPr lvl="0" algn="ctr" defTabSz="577850" rtl="0">
            <a:lnSpc>
              <a:spcPct val="90000"/>
            </a:lnSpc>
            <a:spcBef>
              <a:spcPct val="0"/>
            </a:spcBef>
            <a:spcAft>
              <a:spcPct val="35000"/>
            </a:spcAft>
          </a:pPr>
          <a:r>
            <a:rPr lang="ru-RU" sz="1300" kern="1200" smtClean="0"/>
            <a:t>Право на получение данного пособия возникает в случае, если такой ребенок является гражданином РФ, а также право на получение этого пособия имеет родитель (опекун, попечитель), являющийся гражданином РФ и проживающий на территории РФ.</a:t>
          </a:r>
          <a:endParaRPr lang="ru-RU" sz="1300" kern="1200"/>
        </a:p>
      </dsp:txBody>
      <dsp:txXfrm>
        <a:off x="2705099" y="718545"/>
        <a:ext cx="7743825" cy="676276"/>
      </dsp:txXfrm>
    </dsp:sp>
    <dsp:sp modelId="{246361EE-47CA-4563-B35C-A93D19453820}">
      <dsp:nvSpPr>
        <dsp:cNvPr id="0" name=""/>
        <dsp:cNvSpPr/>
      </dsp:nvSpPr>
      <dsp:spPr>
        <a:xfrm>
          <a:off x="946786" y="1352553"/>
          <a:ext cx="3516626" cy="3516626"/>
        </a:xfrm>
        <a:prstGeom prst="pie">
          <a:avLst>
            <a:gd name="adj1" fmla="val 5400000"/>
            <a:gd name="adj2" fmla="val 16200000"/>
          </a:avLst>
        </a:prstGeom>
        <a:gradFill rotWithShape="0">
          <a:gsLst>
            <a:gs pos="0">
              <a:schemeClr val="accent1">
                <a:hueOff val="0"/>
                <a:satOff val="0"/>
                <a:lumOff val="0"/>
                <a:alphaOff val="0"/>
                <a:tint val="96000"/>
                <a:lumMod val="100000"/>
              </a:schemeClr>
            </a:gs>
            <a:gs pos="78000">
              <a:schemeClr val="accent1">
                <a:hueOff val="0"/>
                <a:satOff val="0"/>
                <a:lumOff val="0"/>
                <a:alphaOff val="0"/>
                <a:shade val="94000"/>
                <a:lumMod val="94000"/>
              </a:schemeClr>
            </a:gs>
          </a:gsLst>
          <a:lin ang="5400000" scaled="0"/>
        </a:gradFill>
        <a:ln>
          <a:noFill/>
        </a:ln>
        <a:effectLst>
          <a:outerShdw blurRad="38100" dist="254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sp>
    <dsp:sp modelId="{7C5BE955-0B6E-448E-8F04-5D9011519B65}">
      <dsp:nvSpPr>
        <dsp:cNvPr id="0" name=""/>
        <dsp:cNvSpPr/>
      </dsp:nvSpPr>
      <dsp:spPr>
        <a:xfrm>
          <a:off x="2705099" y="1352553"/>
          <a:ext cx="7743825" cy="3516626"/>
        </a:xfrm>
        <a:prstGeom prst="rect">
          <a:avLst/>
        </a:prstGeom>
        <a:solidFill>
          <a:schemeClr val="lt1">
            <a:alpha val="90000"/>
            <a:hueOff val="0"/>
            <a:satOff val="0"/>
            <a:lumOff val="0"/>
            <a:alphaOff val="0"/>
          </a:schemeClr>
        </a:solidFill>
        <a:ln w="12700" cap="rnd" cmpd="sng" algn="ctr">
          <a:solidFill>
            <a:schemeClr val="accent1">
              <a:hueOff val="0"/>
              <a:satOff val="0"/>
              <a:lumOff val="0"/>
              <a:alphaOff val="0"/>
            </a:schemeClr>
          </a:solidFill>
          <a:prstDash val="solid"/>
        </a:ln>
        <a:effectLst>
          <a:outerShdw blurRad="38100" dist="25400" dir="5400000" rotWithShape="0">
            <a:srgbClr val="000000">
              <a:alpha val="35000"/>
            </a:srgbClr>
          </a:outerShdw>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49530" tIns="49530" rIns="49530" bIns="49530" numCol="1" spcCol="1270" anchor="ctr" anchorCtr="0">
          <a:noAutofit/>
        </a:bodyPr>
        <a:lstStyle/>
        <a:p>
          <a:pPr lvl="0" algn="ctr" defTabSz="577850" rtl="0">
            <a:lnSpc>
              <a:spcPct val="90000"/>
            </a:lnSpc>
            <a:spcBef>
              <a:spcPct val="0"/>
            </a:spcBef>
            <a:spcAft>
              <a:spcPct val="35000"/>
            </a:spcAft>
          </a:pPr>
          <a:r>
            <a:rPr lang="ru-RU" sz="1300" kern="1200" dirty="0" smtClean="0"/>
            <a:t>При назначении установлены дополнительные основания для отказа в его назначении:</a:t>
          </a:r>
          <a:endParaRPr lang="ru-RU" sz="1300" kern="1200" dirty="0"/>
        </a:p>
      </dsp:txBody>
      <dsp:txXfrm>
        <a:off x="2705099" y="1352553"/>
        <a:ext cx="7743825" cy="676271"/>
      </dsp:txXfrm>
    </dsp:sp>
    <dsp:sp modelId="{946A319D-A03A-4A6F-BCB1-6C555D250EBD}">
      <dsp:nvSpPr>
        <dsp:cNvPr id="0" name=""/>
        <dsp:cNvSpPr/>
      </dsp:nvSpPr>
      <dsp:spPr>
        <a:xfrm>
          <a:off x="1420177" y="2028824"/>
          <a:ext cx="2569844" cy="2569844"/>
        </a:xfrm>
        <a:prstGeom prst="pie">
          <a:avLst>
            <a:gd name="adj1" fmla="val 5400000"/>
            <a:gd name="adj2" fmla="val 16200000"/>
          </a:avLst>
        </a:prstGeom>
        <a:gradFill rotWithShape="0">
          <a:gsLst>
            <a:gs pos="0">
              <a:schemeClr val="accent1">
                <a:hueOff val="0"/>
                <a:satOff val="0"/>
                <a:lumOff val="0"/>
                <a:alphaOff val="0"/>
                <a:tint val="96000"/>
                <a:lumMod val="100000"/>
              </a:schemeClr>
            </a:gs>
            <a:gs pos="78000">
              <a:schemeClr val="accent1">
                <a:hueOff val="0"/>
                <a:satOff val="0"/>
                <a:lumOff val="0"/>
                <a:alphaOff val="0"/>
                <a:shade val="94000"/>
                <a:lumMod val="94000"/>
              </a:schemeClr>
            </a:gs>
          </a:gsLst>
          <a:lin ang="5400000" scaled="0"/>
        </a:gradFill>
        <a:ln>
          <a:noFill/>
        </a:ln>
        <a:effectLst>
          <a:outerShdw blurRad="38100" dist="254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sp>
    <dsp:sp modelId="{9CF7866E-4F00-475E-912D-C9EFE16A172F}">
      <dsp:nvSpPr>
        <dsp:cNvPr id="0" name=""/>
        <dsp:cNvSpPr/>
      </dsp:nvSpPr>
      <dsp:spPr>
        <a:xfrm>
          <a:off x="2705099" y="2028824"/>
          <a:ext cx="7743825" cy="2569844"/>
        </a:xfrm>
        <a:prstGeom prst="rect">
          <a:avLst/>
        </a:prstGeom>
        <a:solidFill>
          <a:schemeClr val="lt1">
            <a:alpha val="90000"/>
            <a:hueOff val="0"/>
            <a:satOff val="0"/>
            <a:lumOff val="0"/>
            <a:alphaOff val="0"/>
          </a:schemeClr>
        </a:solidFill>
        <a:ln w="12700" cap="rnd" cmpd="sng" algn="ctr">
          <a:solidFill>
            <a:schemeClr val="accent1">
              <a:hueOff val="0"/>
              <a:satOff val="0"/>
              <a:lumOff val="0"/>
              <a:alphaOff val="0"/>
            </a:schemeClr>
          </a:solidFill>
          <a:prstDash val="solid"/>
        </a:ln>
        <a:effectLst>
          <a:outerShdw blurRad="38100" dist="25400" dir="5400000" rotWithShape="0">
            <a:srgbClr val="000000">
              <a:alpha val="35000"/>
            </a:srgbClr>
          </a:outerShdw>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49530" tIns="49530" rIns="49530" bIns="49530" numCol="1" spcCol="1270" anchor="ctr" anchorCtr="0">
          <a:noAutofit/>
        </a:bodyPr>
        <a:lstStyle/>
        <a:p>
          <a:pPr lvl="0" algn="ctr" defTabSz="577850" rtl="0">
            <a:lnSpc>
              <a:spcPct val="90000"/>
            </a:lnSpc>
            <a:spcBef>
              <a:spcPct val="0"/>
            </a:spcBef>
            <a:spcAft>
              <a:spcPct val="35000"/>
            </a:spcAft>
          </a:pPr>
          <a:r>
            <a:rPr lang="ru-RU" sz="1300" kern="1200" dirty="0" smtClean="0"/>
            <a:t>- государственная регистрация смерти ребенка, в отношении которого подано заявление о назначении пособия;</a:t>
          </a:r>
          <a:endParaRPr lang="ru-RU" sz="1300" kern="1200" dirty="0"/>
        </a:p>
      </dsp:txBody>
      <dsp:txXfrm>
        <a:off x="2705099" y="2028824"/>
        <a:ext cx="7743825" cy="676276"/>
      </dsp:txXfrm>
    </dsp:sp>
    <dsp:sp modelId="{C8A532EB-C4E7-4DB2-BAA0-91481EF42F2F}">
      <dsp:nvSpPr>
        <dsp:cNvPr id="0" name=""/>
        <dsp:cNvSpPr/>
      </dsp:nvSpPr>
      <dsp:spPr>
        <a:xfrm>
          <a:off x="1893570" y="2705101"/>
          <a:ext cx="1623058" cy="1623058"/>
        </a:xfrm>
        <a:prstGeom prst="pie">
          <a:avLst>
            <a:gd name="adj1" fmla="val 5400000"/>
            <a:gd name="adj2" fmla="val 16200000"/>
          </a:avLst>
        </a:prstGeom>
        <a:gradFill rotWithShape="0">
          <a:gsLst>
            <a:gs pos="0">
              <a:schemeClr val="accent1">
                <a:hueOff val="0"/>
                <a:satOff val="0"/>
                <a:lumOff val="0"/>
                <a:alphaOff val="0"/>
                <a:tint val="96000"/>
                <a:lumMod val="100000"/>
              </a:schemeClr>
            </a:gs>
            <a:gs pos="78000">
              <a:schemeClr val="accent1">
                <a:hueOff val="0"/>
                <a:satOff val="0"/>
                <a:lumOff val="0"/>
                <a:alphaOff val="0"/>
                <a:shade val="94000"/>
                <a:lumMod val="94000"/>
              </a:schemeClr>
            </a:gs>
          </a:gsLst>
          <a:lin ang="5400000" scaled="0"/>
        </a:gradFill>
        <a:ln>
          <a:noFill/>
        </a:ln>
        <a:effectLst>
          <a:outerShdw blurRad="38100" dist="254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sp>
    <dsp:sp modelId="{8FE9D9EE-9B12-4201-A979-376BAE62C35B}">
      <dsp:nvSpPr>
        <dsp:cNvPr id="0" name=""/>
        <dsp:cNvSpPr/>
      </dsp:nvSpPr>
      <dsp:spPr>
        <a:xfrm>
          <a:off x="2705099" y="2705101"/>
          <a:ext cx="7743825" cy="1623058"/>
        </a:xfrm>
        <a:prstGeom prst="rect">
          <a:avLst/>
        </a:prstGeom>
        <a:solidFill>
          <a:schemeClr val="lt1">
            <a:alpha val="90000"/>
            <a:hueOff val="0"/>
            <a:satOff val="0"/>
            <a:lumOff val="0"/>
            <a:alphaOff val="0"/>
          </a:schemeClr>
        </a:solidFill>
        <a:ln w="12700" cap="rnd" cmpd="sng" algn="ctr">
          <a:solidFill>
            <a:schemeClr val="accent1">
              <a:hueOff val="0"/>
              <a:satOff val="0"/>
              <a:lumOff val="0"/>
              <a:alphaOff val="0"/>
            </a:schemeClr>
          </a:solidFill>
          <a:prstDash val="solid"/>
        </a:ln>
        <a:effectLst>
          <a:outerShdw blurRad="38100" dist="25400" dir="5400000" rotWithShape="0">
            <a:srgbClr val="000000">
              <a:alpha val="35000"/>
            </a:srgbClr>
          </a:outerShdw>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49530" tIns="49530" rIns="49530" bIns="49530" numCol="1" spcCol="1270" anchor="ctr" anchorCtr="0">
          <a:noAutofit/>
        </a:bodyPr>
        <a:lstStyle/>
        <a:p>
          <a:pPr lvl="0" algn="ctr" defTabSz="577850" rtl="0">
            <a:lnSpc>
              <a:spcPct val="90000"/>
            </a:lnSpc>
            <a:spcBef>
              <a:spcPct val="0"/>
            </a:spcBef>
            <a:spcAft>
              <a:spcPct val="35000"/>
            </a:spcAft>
          </a:pPr>
          <a:r>
            <a:rPr lang="ru-RU" sz="1300" kern="1200" dirty="0" smtClean="0"/>
            <a:t>- достижение ребенком, в отношении которого поступило заявление, возраста 17 лет.</a:t>
          </a:r>
          <a:endParaRPr lang="ru-RU" sz="1300" kern="1200" dirty="0"/>
        </a:p>
      </dsp:txBody>
      <dsp:txXfrm>
        <a:off x="2705099" y="2705101"/>
        <a:ext cx="7743825" cy="676276"/>
      </dsp:txXfrm>
    </dsp:sp>
    <dsp:sp modelId="{D581C4D9-B969-4626-84D5-FD8C1535A7C4}">
      <dsp:nvSpPr>
        <dsp:cNvPr id="0" name=""/>
        <dsp:cNvSpPr/>
      </dsp:nvSpPr>
      <dsp:spPr>
        <a:xfrm>
          <a:off x="2366964" y="3381378"/>
          <a:ext cx="676271" cy="676271"/>
        </a:xfrm>
        <a:prstGeom prst="pie">
          <a:avLst>
            <a:gd name="adj1" fmla="val 5400000"/>
            <a:gd name="adj2" fmla="val 16200000"/>
          </a:avLst>
        </a:prstGeom>
        <a:gradFill rotWithShape="0">
          <a:gsLst>
            <a:gs pos="0">
              <a:schemeClr val="accent1">
                <a:hueOff val="0"/>
                <a:satOff val="0"/>
                <a:lumOff val="0"/>
                <a:alphaOff val="0"/>
                <a:tint val="96000"/>
                <a:lumMod val="100000"/>
              </a:schemeClr>
            </a:gs>
            <a:gs pos="78000">
              <a:schemeClr val="accent1">
                <a:hueOff val="0"/>
                <a:satOff val="0"/>
                <a:lumOff val="0"/>
                <a:alphaOff val="0"/>
                <a:shade val="94000"/>
                <a:lumMod val="94000"/>
              </a:schemeClr>
            </a:gs>
          </a:gsLst>
          <a:lin ang="5400000" scaled="0"/>
        </a:gradFill>
        <a:ln>
          <a:noFill/>
        </a:ln>
        <a:effectLst>
          <a:outerShdw blurRad="38100" dist="254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sp>
    <dsp:sp modelId="{AB6835EB-52B9-4FC7-95A2-7A0183284528}">
      <dsp:nvSpPr>
        <dsp:cNvPr id="0" name=""/>
        <dsp:cNvSpPr/>
      </dsp:nvSpPr>
      <dsp:spPr>
        <a:xfrm>
          <a:off x="2687831" y="3423645"/>
          <a:ext cx="7743825" cy="676271"/>
        </a:xfrm>
        <a:prstGeom prst="rect">
          <a:avLst/>
        </a:prstGeom>
        <a:solidFill>
          <a:schemeClr val="lt1">
            <a:alpha val="90000"/>
            <a:hueOff val="0"/>
            <a:satOff val="0"/>
            <a:lumOff val="0"/>
            <a:alphaOff val="0"/>
          </a:schemeClr>
        </a:solidFill>
        <a:ln w="12700" cap="rnd" cmpd="sng" algn="ctr">
          <a:solidFill>
            <a:schemeClr val="accent1">
              <a:hueOff val="0"/>
              <a:satOff val="0"/>
              <a:lumOff val="0"/>
              <a:alphaOff val="0"/>
            </a:schemeClr>
          </a:solidFill>
          <a:prstDash val="solid"/>
        </a:ln>
        <a:effectLst>
          <a:outerShdw blurRad="38100" dist="25400" dir="5400000" rotWithShape="0">
            <a:srgbClr val="000000">
              <a:alpha val="35000"/>
            </a:srgbClr>
          </a:outerShdw>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49530" tIns="49530" rIns="49530" bIns="49530" numCol="1" spcCol="1270" anchor="ctr" anchorCtr="0">
          <a:noAutofit/>
        </a:bodyPr>
        <a:lstStyle/>
        <a:p>
          <a:pPr lvl="0" algn="ctr" defTabSz="577850" rtl="0">
            <a:lnSpc>
              <a:spcPct val="90000"/>
            </a:lnSpc>
            <a:spcBef>
              <a:spcPct val="0"/>
            </a:spcBef>
            <a:spcAft>
              <a:spcPct val="35000"/>
            </a:spcAft>
          </a:pPr>
          <a:r>
            <a:rPr lang="ru-RU" sz="1300" kern="1200" dirty="0" smtClean="0"/>
            <a:t>Установлены также особенности определения состава семьи и расчета среднедушевого дохода семьи для целей выплаты пособия.</a:t>
          </a:r>
          <a:endParaRPr lang="ru-RU" sz="1300" kern="1200" dirty="0"/>
        </a:p>
      </dsp:txBody>
      <dsp:txXfrm>
        <a:off x="2687831" y="3423645"/>
        <a:ext cx="7743825" cy="676271"/>
      </dsp:txXfrm>
    </dsp:sp>
  </dsp:spTree>
</dsp:drawing>
</file>

<file path=ppt/diagrams/layout1.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target3">
  <dgm:title val=""/>
  <dgm:desc val=""/>
  <dgm:catLst>
    <dgm:cat type="relationship" pri="11000"/>
    <dgm:cat type="list" pri="22000"/>
    <dgm:cat type="convert"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tyleData>
  <dgm:clr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clrData>
  <dgm:layoutNode name="Name0">
    <dgm:varLst>
      <dgm:chMax val="7"/>
      <dgm:dir/>
      <dgm:animLvl val="lvl"/>
      <dgm:resizeHandles val="exact"/>
    </dgm:varLst>
    <dgm:alg type="composite"/>
    <dgm:shape xmlns:r="http://schemas.openxmlformats.org/officeDocument/2006/relationships" r:blip="">
      <dgm:adjLst/>
    </dgm:shape>
    <dgm:presOf/>
    <dgm:choose name="Name1">
      <dgm:if name="Name2" func="var" arg="dir" op="equ" val="norm">
        <dgm:choose name="Name3">
          <dgm:if name="Name4" axis="ch" ptType="node" func="cnt" op="equ" val="1">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rect1ParTx" refType="r" refFor="ch" refForName="space"/>
              <dgm:constr type="w" for="ch" forName="rect1ParTx" refType="w" refFor="ch" refForName="rect1" fact="0.5"/>
              <dgm:constr type="t" for="ch" forName="rect1ParTx" refType="t" refFor="ch" refForName="rect1"/>
              <dgm:constr type="b" for="ch" forName="rect1ParTx" refType="b" refFor="ch" refForName="rect1"/>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5" axis="ch" ptType="node" func="cnt" op="equ" val="2">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rect2ParTx" refType="r" refFor="ch" refForName="space"/>
              <dgm:constr type="w" for="ch" forName="rect2ParTx" refType="w" refFor="ch" refForName="rect2" fact="0.5"/>
              <dgm:constr type="t" for="ch" forName="rect2ParTx" refType="t" refFor="ch" refForName="rect2"/>
              <dgm:constr type="b" for="ch" forName="rect2ParTx" refType="b" refFor="ch" refForName="rect2"/>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b" refFor="ch" refForName="rect2"/>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6" axis="ch" ptType="node" func="cnt" op="equ" val="3">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rect3ParTx" refType="r" refFor="ch" refForName="space"/>
              <dgm:constr type="w" for="ch" forName="rect3ParTx" refType="w" refFor="ch" refForName="rect3" fact="0.5"/>
              <dgm:constr type="t" for="ch" forName="rect3ParTx" refType="t" refFor="ch" refForName="rect3"/>
              <dgm:constr type="b" for="ch" forName="rect3ParTx" refType="b" refFor="ch" refForName="rect3"/>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b" refFor="ch" refForName="rect3"/>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7" axis="ch" ptType="node" func="cnt" op="equ" val="4">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rect4ParTx" refType="r" refFor="ch" refForName="space"/>
              <dgm:constr type="w" for="ch" forName="rect4ParTx" refType="w" refFor="ch" refForName="rect4" fact="0.5"/>
              <dgm:constr type="t" for="ch" forName="rect4ParTx" refType="t" refFor="ch" refForName="rect4"/>
              <dgm:constr type="b" for="ch" forName="rect4ParTx" refType="b" refFor="ch" refForName="rect4"/>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b" refFor="ch" refForName="rect4"/>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8" axis="ch" ptType="node" func="cnt" op="equ" val="5">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rect5ParTx" refType="r" refFor="ch" refForName="space"/>
              <dgm:constr type="w" for="ch" forName="rect5ParTx" refType="w" refFor="ch" refForName="rect5" fact="0.5"/>
              <dgm:constr type="t" for="ch" forName="rect5ParTx" refType="t" refFor="ch" refForName="rect5"/>
              <dgm:constr type="b" for="ch" forName="rect5ParTx" refType="b" refFor="ch" refForName="rect5"/>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b" refFor="ch" refForName="rect5"/>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9" axis="ch" ptType="node" func="cnt" op="equ" val="6">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rect6ParTx" refType="r" refFor="ch" refForName="space"/>
              <dgm:constr type="w" for="ch" forName="rect6ParTx" refType="w" refFor="ch" refForName="rect6" fact="0.5"/>
              <dgm:constr type="t" for="ch" forName="rect6ParTx" refType="t" refFor="ch" refForName="rect6"/>
              <dgm:constr type="b" for="ch" forName="rect6ParTx" refType="b" refFor="ch" refForName="rect6"/>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b" refFor="ch" refForName="rect6"/>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10" axis="ch" ptType="node" func="cnt" op="gte" val="7">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l"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l" for="ch" forName="rect7" refType="r" refFor="ch" refForName="space"/>
              <dgm:constr type="r" for="ch" forName="rect7" refType="w"/>
              <dgm:constr type="h" for="ch" forName="rect7" refType="h" refFor="ch" refForName="circle7"/>
              <dgm:constr type="hOff" for="ch" forName="rect7" refType="hOff" refFor="ch" refForName="circle7"/>
              <dgm:constr type="b" for="ch" forName="rect7" refType="b" refFor="ch" refForName="circle7"/>
              <dgm:constr type="l" for="ch" forName="rect7ParTx" refType="r" refFor="ch" refForName="space"/>
              <dgm:constr type="w" for="ch" forName="rect7ParTx" refType="w" refFor="ch" refForName="rect7" fact="0.5"/>
              <dgm:constr type="t" for="ch" forName="rect7ParTx" refType="t" refFor="ch" refForName="rect7"/>
              <dgm:constr type="b" for="ch" forName="rect7ParTx" refType="b" refFor="ch" refForName="rect7"/>
              <dgm:constr type="l" for="ch" forName="rect7ChTx" refType="r" refFor="ch" refForName="rect7ParTx"/>
              <dgm:constr type="w" for="ch" forName="rect7ChTx" refType="w" refFor="ch" refForName="rect7ParTx"/>
              <dgm:constr type="t" for="ch" forName="rect7ChTx" refType="t" refFor="ch" refForName="rect7ParTx"/>
              <dgm:constr type="b" for="ch" forName="rect7ChTx" refType="b" refFor="ch" refForName="rect7ParTx"/>
              <dgm:constr type="l" for="ch" forName="rect7ParTxNoCh" refType="r" refFor="ch" refForName="space"/>
              <dgm:constr type="w" for="ch" forName="rect7ParTxNoCh" refType="w" refFor="ch" refForName="rect7"/>
              <dgm:constr type="t" for="ch" forName="rect7ParTxNoCh" refType="t" refFor="ch" refForName="rect7"/>
              <dgm:constr type="b" for="ch" forName="rect7ParTxNoCh" refType="b" refFor="ch" refForName="rect7"/>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l" for="ch" forName="rect6ParTx" refType="r" refFor="ch" refForName="space"/>
              <dgm:constr type="w" for="ch" forName="rect6ParTx" refType="w" refFor="ch" refForName="rect6" fact="0.5"/>
              <dgm:constr type="t" for="ch" forName="rect6ParTx" refType="t" refFor="ch" refForName="rect6"/>
              <dgm:constr type="b" for="ch" forName="rect6ParTx" refType="t" refFor="ch" refForName="rect7"/>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11">
            <dgm:constrLst/>
          </dgm:else>
        </dgm:choose>
      </dgm:if>
      <dgm:else name="Name12">
        <dgm:choose name="Name13">
          <dgm:if name="Name14" axis="ch" ptType="node" func="cnt" op="equ" val="1">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r" for="ch" forName="rect1ParTx" refType="l" refFor="ch" refForName="space"/>
              <dgm:constr type="w" for="ch" forName="rect1ParTx" refType="w" refFor="ch" refForName="rect1" fact="0.5"/>
              <dgm:constr type="t" for="ch" forName="rect1ParTx" refType="t" refFor="ch" refForName="rect1"/>
              <dgm:constr type="b" for="ch" forName="rect1ParTx" refType="b" refFor="ch" refForName="rect1"/>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15" axis="ch" ptType="node" func="cnt" op="equ" val="2">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r" for="ch" forName="rect2ParTx" refType="l" refFor="ch" refForName="space"/>
              <dgm:constr type="w" for="ch" forName="rect2ParTx" refType="w" refFor="ch" refForName="rect2" fact="0.5"/>
              <dgm:constr type="t" for="ch" forName="rect2ParTx" refType="t" refFor="ch" refForName="rect2"/>
              <dgm:constr type="b" for="ch" forName="rect2ParTx" refType="b" refFor="ch" refForName="rect2"/>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b" refFor="ch" refForName="rect2"/>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16" axis="ch" ptType="node" func="cnt" op="equ" val="3">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r" for="ch" forName="rect3ParTx" refType="l" refFor="ch" refForName="space"/>
              <dgm:constr type="w" for="ch" forName="rect3ParTx" refType="w" refFor="ch" refForName="rect3" fact="0.5"/>
              <dgm:constr type="t" for="ch" forName="rect3ParTx" refType="t" refFor="ch" refForName="rect3"/>
              <dgm:constr type="b" for="ch" forName="rect3ParTx" refType="b" refFor="ch" refForName="rect3"/>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b" refFor="ch" refForName="rect3"/>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17" axis="ch" ptType="node" func="cnt" op="equ" val="4">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r" for="ch" forName="rect4ParTx" refType="l" refFor="ch" refForName="space"/>
              <dgm:constr type="w" for="ch" forName="rect4ParTx" refType="w" refFor="ch" refForName="rect4" fact="0.5"/>
              <dgm:constr type="t" for="ch" forName="rect4ParTx" refType="t" refFor="ch" refForName="rect4"/>
              <dgm:constr type="b" for="ch" forName="rect4ParTx" refType="b" refFor="ch" refForName="rect4"/>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b" refFor="ch" refForName="rect4"/>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18" axis="ch" ptType="node" func="cnt" op="equ" val="5">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r" for="ch" forName="rect5ParTx" refType="l" refFor="ch" refForName="space"/>
              <dgm:constr type="w" for="ch" forName="rect5ParTx" refType="w" refFor="ch" refForName="rect5" fact="0.5"/>
              <dgm:constr type="t" for="ch" forName="rect5ParTx" refType="t" refFor="ch" refForName="rect5"/>
              <dgm:constr type="b" for="ch" forName="rect5ParTx" refType="b" refFor="ch" refForName="rect5"/>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b" refFor="ch" refForName="rect5"/>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19" axis="ch" ptType="node" func="cnt" op="equ" val="6">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r" for="ch" forName="rect6ParTx" refType="l" refFor="ch" refForName="space"/>
              <dgm:constr type="w" for="ch" forName="rect6ParTx" refType="w" refFor="ch" refForName="rect6" fact="0.5"/>
              <dgm:constr type="t" for="ch" forName="rect6ParTx" refType="t" refFor="ch" refForName="rect6"/>
              <dgm:constr type="b" for="ch" forName="rect6ParTx" refType="b" refFor="ch" refForName="rect6"/>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b" refFor="ch" refForName="rect6"/>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20" axis="ch" ptType="node" func="cnt" op="gte" val="7">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r"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r" for="ch" forName="rect7" refType="l" refFor="ch" refForName="space"/>
              <dgm:constr type="l" for="ch" forName="rect7"/>
              <dgm:constr type="h" for="ch" forName="rect7" refType="h" refFor="ch" refForName="circle7"/>
              <dgm:constr type="hOff" for="ch" forName="rect7" refType="hOff" refFor="ch" refForName="circle7"/>
              <dgm:constr type="b" for="ch" forName="rect7" refType="b" refFor="ch" refForName="circle7"/>
              <dgm:constr type="r" for="ch" forName="rect7ParTx" refType="l" refFor="ch" refForName="space"/>
              <dgm:constr type="w" for="ch" forName="rect7ParTx" refType="w" refFor="ch" refForName="rect7" fact="0.5"/>
              <dgm:constr type="t" for="ch" forName="rect7ParTx" refType="t" refFor="ch" refForName="rect7"/>
              <dgm:constr type="b" for="ch" forName="rect7ParTx" refType="b" refFor="ch" refForName="rect7"/>
              <dgm:constr type="r" for="ch" forName="rect7ChTx" refType="l" refFor="ch" refForName="rect7ParTx"/>
              <dgm:constr type="w" for="ch" forName="rect7ChTx" refType="w" refFor="ch" refForName="rect7ParTx"/>
              <dgm:constr type="t" for="ch" forName="rect7ChTx" refType="t" refFor="ch" refForName="rect7ParTx"/>
              <dgm:constr type="b" for="ch" forName="rect7ChTx" refType="b" refFor="ch" refForName="rect7ParTx"/>
              <dgm:constr type="r" for="ch" forName="rect7ParTxNoCh" refType="l" refFor="ch" refForName="space"/>
              <dgm:constr type="w" for="ch" forName="rect7ParTxNoCh" refType="w" refFor="ch" refForName="rect7"/>
              <dgm:constr type="t" for="ch" forName="rect7ParTxNoCh" refType="t" refFor="ch" refForName="rect7"/>
              <dgm:constr type="b" for="ch" forName="rect7ParTxNoCh" refType="b" refFor="ch" refForName="rect7"/>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r" for="ch" forName="rect6ParTx" refType="l" refFor="ch" refForName="space"/>
              <dgm:constr type="w" for="ch" forName="rect6ParTx" refType="w" refFor="ch" refForName="rect6" fact="0.5"/>
              <dgm:constr type="t" for="ch" forName="rect6ParTx" refType="t" refFor="ch" refForName="rect6"/>
              <dgm:constr type="b" for="ch" forName="rect6ParTx" refType="t" refFor="ch" refForName="rect7"/>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21">
            <dgm:constrLst/>
          </dgm:else>
        </dgm:choose>
      </dgm:else>
    </dgm:choose>
    <dgm:ruleLst/>
    <dgm:forEach name="Name22" axis="ch" ptType="node" cnt="1">
      <dgm:layoutNode name="circle1" styleLbl="node1">
        <dgm:alg type="sp"/>
        <dgm:choose name="Name23">
          <dgm:if name="Name24" func="var" arg="dir" op="equ" val="norm">
            <dgm:shape xmlns:r="http://schemas.openxmlformats.org/officeDocument/2006/relationships" type="pie" r:blip="">
              <dgm:adjLst>
                <dgm:adj idx="1" val="90"/>
                <dgm:adj idx="2" val="270"/>
              </dgm:adjLst>
            </dgm:shape>
          </dgm:if>
          <dgm:else name="Name25">
            <dgm:shape xmlns:r="http://schemas.openxmlformats.org/officeDocument/2006/relationships" type="pie" r:blip="">
              <dgm:adjLst>
                <dgm:adj idx="1" val="270"/>
                <dgm:adj idx="2" val="90"/>
              </dgm:adjLst>
            </dgm:shape>
          </dgm:else>
        </dgm:choose>
        <dgm:presOf/>
        <dgm:constrLst/>
        <dgm:ruleLst/>
      </dgm:layoutNode>
      <dgm:layoutNode name="space">
        <dgm:alg type="sp"/>
        <dgm:shape xmlns:r="http://schemas.openxmlformats.org/officeDocument/2006/relationships" r:blip="">
          <dgm:adjLst/>
        </dgm:shape>
        <dgm:presOf/>
        <dgm:constrLst/>
        <dgm:ruleLst/>
      </dgm:layoutNode>
      <dgm:layoutNode name="rect1" styleLbl="alignAcc1">
        <dgm:alg type="sp"/>
        <dgm:shape xmlns:r="http://schemas.openxmlformats.org/officeDocument/2006/relationships" type="rect" r:blip="">
          <dgm:adjLst/>
        </dgm:shape>
        <dgm:presOf axis="self"/>
        <dgm:constrLst/>
        <dgm:ruleLst/>
      </dgm:layoutNode>
    </dgm:forEach>
    <dgm:forEach name="Name26" axis="ch" ptType="node" st="2" cnt="1">
      <dgm:layoutNode name="vertSpace2">
        <dgm:alg type="sp"/>
        <dgm:shape xmlns:r="http://schemas.openxmlformats.org/officeDocument/2006/relationships" type="rect" r:blip="" hideGeom="1">
          <dgm:adjLst/>
        </dgm:shape>
        <dgm:presOf/>
        <dgm:constrLst/>
        <dgm:ruleLst/>
      </dgm:layoutNode>
      <dgm:layoutNode name="circle2" styleLbl="node1">
        <dgm:alg type="sp"/>
        <dgm:choose name="Name27">
          <dgm:if name="Name28" func="var" arg="dir" op="equ" val="norm">
            <dgm:shape xmlns:r="http://schemas.openxmlformats.org/officeDocument/2006/relationships" type="pie" r:blip="">
              <dgm:adjLst>
                <dgm:adj idx="1" val="90"/>
                <dgm:adj idx="2" val="270"/>
              </dgm:adjLst>
            </dgm:shape>
          </dgm:if>
          <dgm:else name="Name29">
            <dgm:shape xmlns:r="http://schemas.openxmlformats.org/officeDocument/2006/relationships" type="pie" r:blip="">
              <dgm:adjLst>
                <dgm:adj idx="1" val="270"/>
                <dgm:adj idx="2" val="90"/>
              </dgm:adjLst>
            </dgm:shape>
          </dgm:else>
        </dgm:choose>
        <dgm:presOf/>
        <dgm:constrLst/>
        <dgm:ruleLst/>
      </dgm:layoutNode>
      <dgm:layoutNode name="rect2" styleLbl="alignAcc1">
        <dgm:alg type="sp"/>
        <dgm:shape xmlns:r="http://schemas.openxmlformats.org/officeDocument/2006/relationships" type="rect" r:blip="">
          <dgm:adjLst/>
        </dgm:shape>
        <dgm:presOf axis="self"/>
        <dgm:constrLst/>
        <dgm:ruleLst/>
      </dgm:layoutNode>
    </dgm:forEach>
    <dgm:forEach name="Name30" axis="ch" ptType="node" st="3" cnt="1">
      <dgm:layoutNode name="vertSpace3">
        <dgm:alg type="sp"/>
        <dgm:shape xmlns:r="http://schemas.openxmlformats.org/officeDocument/2006/relationships" type="rect" r:blip="" hideGeom="1">
          <dgm:adjLst/>
        </dgm:shape>
        <dgm:presOf/>
        <dgm:constrLst/>
        <dgm:ruleLst/>
      </dgm:layoutNode>
      <dgm:layoutNode name="circle3" styleLbl="node1">
        <dgm:alg type="sp"/>
        <dgm:choose name="Name31">
          <dgm:if name="Name32" func="var" arg="dir" op="equ" val="norm">
            <dgm:shape xmlns:r="http://schemas.openxmlformats.org/officeDocument/2006/relationships" type="pie" r:blip="">
              <dgm:adjLst>
                <dgm:adj idx="1" val="90"/>
                <dgm:adj idx="2" val="270"/>
              </dgm:adjLst>
            </dgm:shape>
          </dgm:if>
          <dgm:else name="Name33">
            <dgm:shape xmlns:r="http://schemas.openxmlformats.org/officeDocument/2006/relationships" type="pie" r:blip="">
              <dgm:adjLst>
                <dgm:adj idx="1" val="270"/>
                <dgm:adj idx="2" val="90"/>
              </dgm:adjLst>
            </dgm:shape>
          </dgm:else>
        </dgm:choose>
        <dgm:presOf/>
        <dgm:constrLst/>
        <dgm:ruleLst/>
      </dgm:layoutNode>
      <dgm:layoutNode name="rect3" styleLbl="alignAcc1">
        <dgm:alg type="sp"/>
        <dgm:shape xmlns:r="http://schemas.openxmlformats.org/officeDocument/2006/relationships" type="rect" r:blip="">
          <dgm:adjLst/>
        </dgm:shape>
        <dgm:presOf axis="self"/>
        <dgm:constrLst/>
        <dgm:ruleLst/>
      </dgm:layoutNode>
    </dgm:forEach>
    <dgm:forEach name="Name34" axis="ch" ptType="node" st="4" cnt="1">
      <dgm:layoutNode name="vertSpace4">
        <dgm:alg type="sp"/>
        <dgm:shape xmlns:r="http://schemas.openxmlformats.org/officeDocument/2006/relationships" type="rect" r:blip="" hideGeom="1">
          <dgm:adjLst/>
        </dgm:shape>
        <dgm:presOf/>
        <dgm:constrLst/>
        <dgm:ruleLst/>
      </dgm:layoutNode>
      <dgm:layoutNode name="circle4" styleLbl="node1">
        <dgm:alg type="sp"/>
        <dgm:choose name="Name35">
          <dgm:if name="Name36" func="var" arg="dir" op="equ" val="norm">
            <dgm:shape xmlns:r="http://schemas.openxmlformats.org/officeDocument/2006/relationships" type="pie" r:blip="">
              <dgm:adjLst>
                <dgm:adj idx="1" val="90"/>
                <dgm:adj idx="2" val="270"/>
              </dgm:adjLst>
            </dgm:shape>
          </dgm:if>
          <dgm:else name="Name37">
            <dgm:shape xmlns:r="http://schemas.openxmlformats.org/officeDocument/2006/relationships" type="pie" r:blip="">
              <dgm:adjLst>
                <dgm:adj idx="1" val="270"/>
                <dgm:adj idx="2" val="90"/>
              </dgm:adjLst>
            </dgm:shape>
          </dgm:else>
        </dgm:choose>
        <dgm:presOf/>
        <dgm:constrLst/>
        <dgm:ruleLst/>
      </dgm:layoutNode>
      <dgm:layoutNode name="rect4" styleLbl="alignAcc1">
        <dgm:alg type="sp"/>
        <dgm:shape xmlns:r="http://schemas.openxmlformats.org/officeDocument/2006/relationships" type="rect" r:blip="">
          <dgm:adjLst/>
        </dgm:shape>
        <dgm:presOf axis="self"/>
        <dgm:constrLst/>
        <dgm:ruleLst/>
      </dgm:layoutNode>
    </dgm:forEach>
    <dgm:forEach name="Name38" axis="ch" ptType="node" st="5" cnt="1">
      <dgm:layoutNode name="vertSpace5">
        <dgm:alg type="sp"/>
        <dgm:shape xmlns:r="http://schemas.openxmlformats.org/officeDocument/2006/relationships" type="rect" r:blip="" hideGeom="1">
          <dgm:adjLst/>
        </dgm:shape>
        <dgm:presOf/>
        <dgm:constrLst/>
        <dgm:ruleLst/>
      </dgm:layoutNode>
      <dgm:layoutNode name="circle5" styleLbl="node1">
        <dgm:alg type="sp"/>
        <dgm:choose name="Name39">
          <dgm:if name="Name40" func="var" arg="dir" op="equ" val="norm">
            <dgm:shape xmlns:r="http://schemas.openxmlformats.org/officeDocument/2006/relationships" type="pie" r:blip="">
              <dgm:adjLst>
                <dgm:adj idx="1" val="90"/>
                <dgm:adj idx="2" val="270"/>
              </dgm:adjLst>
            </dgm:shape>
          </dgm:if>
          <dgm:else name="Name41">
            <dgm:shape xmlns:r="http://schemas.openxmlformats.org/officeDocument/2006/relationships" type="pie" r:blip="">
              <dgm:adjLst>
                <dgm:adj idx="1" val="270"/>
                <dgm:adj idx="2" val="90"/>
              </dgm:adjLst>
            </dgm:shape>
          </dgm:else>
        </dgm:choose>
        <dgm:presOf/>
        <dgm:constrLst/>
        <dgm:ruleLst/>
      </dgm:layoutNode>
      <dgm:layoutNode name="rect5" styleLbl="alignAcc1">
        <dgm:alg type="sp"/>
        <dgm:shape xmlns:r="http://schemas.openxmlformats.org/officeDocument/2006/relationships" type="rect" r:blip="">
          <dgm:adjLst/>
        </dgm:shape>
        <dgm:presOf axis="self"/>
        <dgm:constrLst/>
        <dgm:ruleLst/>
      </dgm:layoutNode>
    </dgm:forEach>
    <dgm:forEach name="Name42" axis="ch" ptType="node" st="6" cnt="1">
      <dgm:layoutNode name="vertSpace6">
        <dgm:alg type="sp"/>
        <dgm:shape xmlns:r="http://schemas.openxmlformats.org/officeDocument/2006/relationships" type="rect" r:blip="" hideGeom="1">
          <dgm:adjLst/>
        </dgm:shape>
        <dgm:presOf/>
        <dgm:constrLst/>
        <dgm:ruleLst/>
      </dgm:layoutNode>
      <dgm:layoutNode name="circle6" styleLbl="node1">
        <dgm:alg type="sp"/>
        <dgm:choose name="Name43">
          <dgm:if name="Name44" func="var" arg="dir" op="equ" val="norm">
            <dgm:shape xmlns:r="http://schemas.openxmlformats.org/officeDocument/2006/relationships" type="pie" r:blip="">
              <dgm:adjLst>
                <dgm:adj idx="1" val="90"/>
                <dgm:adj idx="2" val="270"/>
              </dgm:adjLst>
            </dgm:shape>
          </dgm:if>
          <dgm:else name="Name45">
            <dgm:shape xmlns:r="http://schemas.openxmlformats.org/officeDocument/2006/relationships" type="pie" r:blip="">
              <dgm:adjLst>
                <dgm:adj idx="1" val="270"/>
                <dgm:adj idx="2" val="90"/>
              </dgm:adjLst>
            </dgm:shape>
          </dgm:else>
        </dgm:choose>
        <dgm:presOf/>
        <dgm:constrLst/>
        <dgm:ruleLst/>
      </dgm:layoutNode>
      <dgm:layoutNode name="rect6" styleLbl="alignAcc1">
        <dgm:alg type="sp"/>
        <dgm:shape xmlns:r="http://schemas.openxmlformats.org/officeDocument/2006/relationships" type="rect" r:blip="">
          <dgm:adjLst/>
        </dgm:shape>
        <dgm:presOf axis="self"/>
        <dgm:constrLst/>
        <dgm:ruleLst/>
      </dgm:layoutNode>
    </dgm:forEach>
    <dgm:forEach name="Name46" axis="ch" ptType="node" st="7" cnt="1">
      <dgm:layoutNode name="vertSpace7">
        <dgm:alg type="sp"/>
        <dgm:shape xmlns:r="http://schemas.openxmlformats.org/officeDocument/2006/relationships" type="rect" r:blip="" hideGeom="1">
          <dgm:adjLst/>
        </dgm:shape>
        <dgm:presOf/>
        <dgm:constrLst/>
        <dgm:ruleLst/>
      </dgm:layoutNode>
      <dgm:layoutNode name="circle7" styleLbl="node1">
        <dgm:alg type="sp"/>
        <dgm:choose name="Name47">
          <dgm:if name="Name48" func="var" arg="dir" op="equ" val="norm">
            <dgm:shape xmlns:r="http://schemas.openxmlformats.org/officeDocument/2006/relationships" type="pie" r:blip="">
              <dgm:adjLst>
                <dgm:adj idx="1" val="90"/>
                <dgm:adj idx="2" val="270"/>
              </dgm:adjLst>
            </dgm:shape>
          </dgm:if>
          <dgm:else name="Name49">
            <dgm:shape xmlns:r="http://schemas.openxmlformats.org/officeDocument/2006/relationships" type="pie" r:blip="">
              <dgm:adjLst>
                <dgm:adj idx="1" val="270"/>
                <dgm:adj idx="2" val="90"/>
              </dgm:adjLst>
            </dgm:shape>
          </dgm:else>
        </dgm:choose>
        <dgm:presOf/>
        <dgm:constrLst/>
        <dgm:ruleLst/>
      </dgm:layoutNode>
      <dgm:layoutNode name="rect7" styleLbl="alignAcc1">
        <dgm:alg type="sp"/>
        <dgm:shape xmlns:r="http://schemas.openxmlformats.org/officeDocument/2006/relationships" type="rect" r:blip="">
          <dgm:adjLst/>
        </dgm:shape>
        <dgm:presOf axis="self"/>
        <dgm:constrLst/>
        <dgm:ruleLst/>
      </dgm:layoutNode>
    </dgm:forEach>
    <dgm:forEach name="Name50" axis="ch" ptType="node" cnt="1">
      <dgm:choose name="Name51">
        <dgm:if name="Name52" axis="root des" ptType="all node" func="maxDepth" op="gte" val="2">
          <dgm:layoutNode name="rect1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1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3">
          <dgm:layoutNode name="rect1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4" axis="ch" ptType="node" st="2" cnt="1">
      <dgm:choose name="Name55">
        <dgm:if name="Name56" axis="root des" ptType="all node" func="maxDepth" op="gte" val="2">
          <dgm:layoutNode name="rect2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2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7">
          <dgm:layoutNode name="rect2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8" axis="ch" ptType="node" st="3" cnt="1">
      <dgm:choose name="Name59">
        <dgm:if name="Name60" axis="root des" ptType="all node" func="maxDepth" op="gte" val="2">
          <dgm:layoutNode name="rect3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3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1">
          <dgm:layoutNode name="rect3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2" axis="ch" ptType="node" st="4" cnt="1">
      <dgm:choose name="Name63">
        <dgm:if name="Name64" axis="root des" ptType="all node" func="maxDepth" op="gte" val="2">
          <dgm:layoutNode name="rect4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4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5">
          <dgm:layoutNode name="rect4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6" axis="ch" ptType="node" st="5" cnt="1">
      <dgm:choose name="Name67">
        <dgm:if name="Name68" axis="root des" ptType="all node" func="maxDepth" op="gte" val="2">
          <dgm:layoutNode name="rect5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5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9">
          <dgm:layoutNode name="rect5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0" axis="ch" ptType="node" st="6" cnt="1">
      <dgm:choose name="Name71">
        <dgm:if name="Name72" axis="root des" ptType="all node" func="maxDepth" op="gte" val="2">
          <dgm:layoutNode name="rect6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6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3">
          <dgm:layoutNode name="rect6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4" axis="ch" ptType="node" st="7" cnt="1">
      <dgm:choose name="Name75">
        <dgm:if name="Name76" axis="root des" ptType="all node" func="maxDepth" op="gte" val="2">
          <dgm:layoutNode name="rect7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7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7">
          <dgm:layoutNode name="rect7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B0173267-FA87-4371-9E28-767822199D92}" type="datetimeFigureOut">
              <a:rPr lang="ru-RU" smtClean="0"/>
              <a:t>18.08.2021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C60E12A2-223F-464D-8945-40A9ED4766DF}" type="slidenum">
              <a:rPr lang="ru-RU" smtClean="0"/>
              <a:t>‹#›</a:t>
            </a:fld>
            <a:endParaRPr lang="ru-RU"/>
          </a:p>
        </p:txBody>
      </p:sp>
    </p:spTree>
    <p:extLst>
      <p:ext uri="{BB962C8B-B14F-4D97-AF65-F5344CB8AC3E}">
        <p14:creationId xmlns:p14="http://schemas.microsoft.com/office/powerpoint/2010/main" val="12553645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0173267-FA87-4371-9E28-767822199D92}" type="datetimeFigureOut">
              <a:rPr lang="ru-RU" smtClean="0"/>
              <a:t>18.08.2021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C60E12A2-223F-464D-8945-40A9ED4766DF}" type="slidenum">
              <a:rPr lang="ru-RU" smtClean="0"/>
              <a:t>‹#›</a:t>
            </a:fld>
            <a:endParaRPr lang="ru-RU"/>
          </a:p>
        </p:txBody>
      </p:sp>
    </p:spTree>
    <p:extLst>
      <p:ext uri="{BB962C8B-B14F-4D97-AF65-F5344CB8AC3E}">
        <p14:creationId xmlns:p14="http://schemas.microsoft.com/office/powerpoint/2010/main" val="19163734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0173267-FA87-4371-9E28-767822199D92}" type="datetimeFigureOut">
              <a:rPr lang="ru-RU" smtClean="0"/>
              <a:t>18.08.2021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C60E12A2-223F-464D-8945-40A9ED4766DF}" type="slidenum">
              <a:rPr lang="ru-RU" smtClean="0"/>
              <a:t>‹#›</a:t>
            </a:fld>
            <a:endParaRPr lang="ru-RU"/>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320146029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0173267-FA87-4371-9E28-767822199D92}" type="datetimeFigureOut">
              <a:rPr lang="ru-RU" smtClean="0"/>
              <a:t>18.08.2021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C60E12A2-223F-464D-8945-40A9ED4766DF}" type="slidenum">
              <a:rPr lang="ru-RU" smtClean="0"/>
              <a:t>‹#›</a:t>
            </a:fld>
            <a:endParaRPr lang="ru-RU"/>
          </a:p>
        </p:txBody>
      </p:sp>
    </p:spTree>
    <p:extLst>
      <p:ext uri="{BB962C8B-B14F-4D97-AF65-F5344CB8AC3E}">
        <p14:creationId xmlns:p14="http://schemas.microsoft.com/office/powerpoint/2010/main" val="157894225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0173267-FA87-4371-9E28-767822199D92}" type="datetimeFigureOut">
              <a:rPr lang="ru-RU" smtClean="0"/>
              <a:t>18.08.2021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C60E12A2-223F-464D-8945-40A9ED4766DF}" type="slidenum">
              <a:rPr lang="ru-RU" smtClean="0"/>
              <a:t>‹#›</a:t>
            </a:fld>
            <a:endParaRPr lang="ru-RU"/>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30713275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0173267-FA87-4371-9E28-767822199D92}" type="datetimeFigureOut">
              <a:rPr lang="ru-RU" smtClean="0"/>
              <a:t>18.08.2021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C60E12A2-223F-464D-8945-40A9ED4766DF}" type="slidenum">
              <a:rPr lang="ru-RU" smtClean="0"/>
              <a:t>‹#›</a:t>
            </a:fld>
            <a:endParaRPr lang="ru-RU"/>
          </a:p>
        </p:txBody>
      </p:sp>
    </p:spTree>
    <p:extLst>
      <p:ext uri="{BB962C8B-B14F-4D97-AF65-F5344CB8AC3E}">
        <p14:creationId xmlns:p14="http://schemas.microsoft.com/office/powerpoint/2010/main" val="388267309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B0173267-FA87-4371-9E28-767822199D92}" type="datetimeFigureOut">
              <a:rPr lang="ru-RU" smtClean="0"/>
              <a:t>18.08.2021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C60E12A2-223F-464D-8945-40A9ED4766DF}" type="slidenum">
              <a:rPr lang="ru-RU" smtClean="0"/>
              <a:t>‹#›</a:t>
            </a:fld>
            <a:endParaRPr lang="ru-RU"/>
          </a:p>
        </p:txBody>
      </p:sp>
    </p:spTree>
    <p:extLst>
      <p:ext uri="{BB962C8B-B14F-4D97-AF65-F5344CB8AC3E}">
        <p14:creationId xmlns:p14="http://schemas.microsoft.com/office/powerpoint/2010/main" val="355726033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B0173267-FA87-4371-9E28-767822199D92}" type="datetimeFigureOut">
              <a:rPr lang="ru-RU" smtClean="0"/>
              <a:t>18.08.2021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C60E12A2-223F-464D-8945-40A9ED4766DF}" type="slidenum">
              <a:rPr lang="ru-RU" smtClean="0"/>
              <a:t>‹#›</a:t>
            </a:fld>
            <a:endParaRPr lang="ru-RU"/>
          </a:p>
        </p:txBody>
      </p:sp>
    </p:spTree>
    <p:extLst>
      <p:ext uri="{BB962C8B-B14F-4D97-AF65-F5344CB8AC3E}">
        <p14:creationId xmlns:p14="http://schemas.microsoft.com/office/powerpoint/2010/main" val="42174094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B0173267-FA87-4371-9E28-767822199D92}" type="datetimeFigureOut">
              <a:rPr lang="ru-RU" smtClean="0"/>
              <a:t>18.08.2021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C60E12A2-223F-464D-8945-40A9ED4766DF}" type="slidenum">
              <a:rPr lang="ru-RU" smtClean="0"/>
              <a:t>‹#›</a:t>
            </a:fld>
            <a:endParaRPr lang="ru-RU"/>
          </a:p>
        </p:txBody>
      </p:sp>
    </p:spTree>
    <p:extLst>
      <p:ext uri="{BB962C8B-B14F-4D97-AF65-F5344CB8AC3E}">
        <p14:creationId xmlns:p14="http://schemas.microsoft.com/office/powerpoint/2010/main" val="23994747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0173267-FA87-4371-9E28-767822199D92}" type="datetimeFigureOut">
              <a:rPr lang="ru-RU" smtClean="0"/>
              <a:t>18.08.2021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C60E12A2-223F-464D-8945-40A9ED4766DF}" type="slidenum">
              <a:rPr lang="ru-RU" smtClean="0"/>
              <a:t>‹#›</a:t>
            </a:fld>
            <a:endParaRPr lang="ru-RU"/>
          </a:p>
        </p:txBody>
      </p:sp>
    </p:spTree>
    <p:extLst>
      <p:ext uri="{BB962C8B-B14F-4D97-AF65-F5344CB8AC3E}">
        <p14:creationId xmlns:p14="http://schemas.microsoft.com/office/powerpoint/2010/main" val="25586998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B0173267-FA87-4371-9E28-767822199D92}" type="datetimeFigureOut">
              <a:rPr lang="ru-RU" smtClean="0"/>
              <a:t>18.08.2021</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C60E12A2-223F-464D-8945-40A9ED4766DF}" type="slidenum">
              <a:rPr lang="ru-RU" smtClean="0"/>
              <a:t>‹#›</a:t>
            </a:fld>
            <a:endParaRPr lang="ru-RU"/>
          </a:p>
        </p:txBody>
      </p:sp>
    </p:spTree>
    <p:extLst>
      <p:ext uri="{BB962C8B-B14F-4D97-AF65-F5344CB8AC3E}">
        <p14:creationId xmlns:p14="http://schemas.microsoft.com/office/powerpoint/2010/main" val="35329075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B0173267-FA87-4371-9E28-767822199D92}" type="datetimeFigureOut">
              <a:rPr lang="ru-RU" smtClean="0"/>
              <a:t>18.08.2021</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C60E12A2-223F-464D-8945-40A9ED4766DF}" type="slidenum">
              <a:rPr lang="ru-RU" smtClean="0"/>
              <a:t>‹#›</a:t>
            </a:fld>
            <a:endParaRPr lang="ru-RU"/>
          </a:p>
        </p:txBody>
      </p:sp>
    </p:spTree>
    <p:extLst>
      <p:ext uri="{BB962C8B-B14F-4D97-AF65-F5344CB8AC3E}">
        <p14:creationId xmlns:p14="http://schemas.microsoft.com/office/powerpoint/2010/main" val="5415553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B0173267-FA87-4371-9E28-767822199D92}" type="datetimeFigureOut">
              <a:rPr lang="ru-RU" smtClean="0"/>
              <a:t>18.08.2021</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C60E12A2-223F-464D-8945-40A9ED4766DF}" type="slidenum">
              <a:rPr lang="ru-RU" smtClean="0"/>
              <a:t>‹#›</a:t>
            </a:fld>
            <a:endParaRPr lang="ru-RU"/>
          </a:p>
        </p:txBody>
      </p:sp>
    </p:spTree>
    <p:extLst>
      <p:ext uri="{BB962C8B-B14F-4D97-AF65-F5344CB8AC3E}">
        <p14:creationId xmlns:p14="http://schemas.microsoft.com/office/powerpoint/2010/main" val="40222730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173267-FA87-4371-9E28-767822199D92}" type="datetimeFigureOut">
              <a:rPr lang="ru-RU" smtClean="0"/>
              <a:t>18.08.2021</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C60E12A2-223F-464D-8945-40A9ED4766DF}" type="slidenum">
              <a:rPr lang="ru-RU" smtClean="0"/>
              <a:t>‹#›</a:t>
            </a:fld>
            <a:endParaRPr lang="ru-RU"/>
          </a:p>
        </p:txBody>
      </p:sp>
    </p:spTree>
    <p:extLst>
      <p:ext uri="{BB962C8B-B14F-4D97-AF65-F5344CB8AC3E}">
        <p14:creationId xmlns:p14="http://schemas.microsoft.com/office/powerpoint/2010/main" val="7633685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ru-RU" smtClean="0"/>
              <a:t>Образец заголовка</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B0173267-FA87-4371-9E28-767822199D92}" type="datetimeFigureOut">
              <a:rPr lang="ru-RU" smtClean="0"/>
              <a:t>18.08.2021</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C60E12A2-223F-464D-8945-40A9ED4766DF}" type="slidenum">
              <a:rPr lang="ru-RU" smtClean="0"/>
              <a:t>‹#›</a:t>
            </a:fld>
            <a:endParaRPr lang="ru-RU"/>
          </a:p>
        </p:txBody>
      </p:sp>
    </p:spTree>
    <p:extLst>
      <p:ext uri="{BB962C8B-B14F-4D97-AF65-F5344CB8AC3E}">
        <p14:creationId xmlns:p14="http://schemas.microsoft.com/office/powerpoint/2010/main" val="5150658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B0173267-FA87-4371-9E28-767822199D92}" type="datetimeFigureOut">
              <a:rPr lang="ru-RU" smtClean="0"/>
              <a:t>18.08.2021</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C60E12A2-223F-464D-8945-40A9ED4766DF}" type="slidenum">
              <a:rPr lang="ru-RU" smtClean="0"/>
              <a:t>‹#›</a:t>
            </a:fld>
            <a:endParaRPr lang="ru-RU"/>
          </a:p>
        </p:txBody>
      </p:sp>
    </p:spTree>
    <p:extLst>
      <p:ext uri="{BB962C8B-B14F-4D97-AF65-F5344CB8AC3E}">
        <p14:creationId xmlns:p14="http://schemas.microsoft.com/office/powerpoint/2010/main" val="10466374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0173267-FA87-4371-9E28-767822199D92}" type="datetimeFigureOut">
              <a:rPr lang="ru-RU" smtClean="0"/>
              <a:t>18.08.2021</a:t>
            </a:fld>
            <a:endParaRPr lang="ru-RU"/>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ru-RU"/>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C60E12A2-223F-464D-8945-40A9ED4766DF}" type="slidenum">
              <a:rPr lang="ru-RU" smtClean="0"/>
              <a:t>‹#›</a:t>
            </a:fld>
            <a:endParaRPr lang="ru-RU"/>
          </a:p>
        </p:txBody>
      </p:sp>
    </p:spTree>
    <p:extLst>
      <p:ext uri="{BB962C8B-B14F-4D97-AF65-F5344CB8AC3E}">
        <p14:creationId xmlns:p14="http://schemas.microsoft.com/office/powerpoint/2010/main" val="228274802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diagramLayout" Target="../diagrams/layout2.xml"/><Relationship Id="rId3" Type="http://schemas.openxmlformats.org/officeDocument/2006/relationships/diagramLayout" Target="../diagrams/layout1.xml"/><Relationship Id="rId7" Type="http://schemas.openxmlformats.org/officeDocument/2006/relationships/diagramData" Target="../diagrams/data2.xml"/><Relationship Id="rId2" Type="http://schemas.openxmlformats.org/officeDocument/2006/relationships/diagramData" Target="../diagrams/data1.xml"/><Relationship Id="rId1" Type="http://schemas.openxmlformats.org/officeDocument/2006/relationships/slideLayout" Target="../slideLayouts/slideLayout5.xml"/><Relationship Id="rId6" Type="http://schemas.microsoft.com/office/2007/relationships/diagramDrawing" Target="../diagrams/drawing1.xml"/><Relationship Id="rId11" Type="http://schemas.microsoft.com/office/2007/relationships/diagramDrawing" Target="../diagrams/drawing2.xml"/><Relationship Id="rId5" Type="http://schemas.openxmlformats.org/officeDocument/2006/relationships/diagramColors" Target="../diagrams/colors1.xml"/><Relationship Id="rId10" Type="http://schemas.openxmlformats.org/officeDocument/2006/relationships/diagramColors" Target="../diagrams/colors2.xml"/><Relationship Id="rId4" Type="http://schemas.openxmlformats.org/officeDocument/2006/relationships/diagramQuickStyle" Target="../diagrams/quickStyle1.xml"/><Relationship Id="rId9" Type="http://schemas.openxmlformats.org/officeDocument/2006/relationships/diagramQuickStyle" Target="../diagrams/quickStyle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5.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7.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7.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307731"/>
            <a:ext cx="9144000" cy="1459523"/>
          </a:xfrm>
          <a:solidFill>
            <a:schemeClr val="accent6"/>
          </a:solidFill>
          <a:ln>
            <a:noFill/>
          </a:ln>
        </p:spPr>
        <p:style>
          <a:lnRef idx="0">
            <a:scrgbClr r="0" g="0" b="0"/>
          </a:lnRef>
          <a:fillRef idx="0">
            <a:scrgbClr r="0" g="0" b="0"/>
          </a:fillRef>
          <a:effectRef idx="0">
            <a:scrgbClr r="0" g="0" b="0"/>
          </a:effectRef>
          <a:fontRef idx="minor">
            <a:schemeClr val="lt1"/>
          </a:fontRef>
        </p:style>
        <p:txBody>
          <a:bodyPr>
            <a:normAutofit fontScale="90000"/>
          </a:bodyPr>
          <a:lstStyle/>
          <a:p>
            <a:r>
              <a:rPr lang="ru-RU" dirty="0" smtClean="0"/>
              <a:t>Новые меры поддержки беременных женщин и детей</a:t>
            </a:r>
            <a:endParaRPr lang="ru-RU" dirty="0"/>
          </a:p>
        </p:txBody>
      </p:sp>
      <p:sp>
        <p:nvSpPr>
          <p:cNvPr id="3" name="Подзаголовок 2"/>
          <p:cNvSpPr>
            <a:spLocks noGrp="1"/>
          </p:cNvSpPr>
          <p:nvPr>
            <p:ph type="subTitle" idx="1"/>
          </p:nvPr>
        </p:nvSpPr>
        <p:spPr>
          <a:xfrm>
            <a:off x="571500" y="1978269"/>
            <a:ext cx="8818685" cy="4176346"/>
          </a:xfrm>
          <a:ln>
            <a:noFill/>
          </a:ln>
        </p:spPr>
        <p:txBody>
          <a:bodyPr>
            <a:normAutofit/>
          </a:bodyPr>
          <a:lstStyle/>
          <a:p>
            <a:r>
              <a:rPr lang="ru-RU" dirty="0" smtClean="0">
                <a:solidFill>
                  <a:schemeClr val="tx1"/>
                </a:solidFill>
              </a:rPr>
              <a:t>Согласно действующему порядку единовременное пособие женщинам, вставшим на учет в медицинских организациях в ранние сроки беременности, назначается и выплачивается по месту назначения и выплаты пособия по беременности и родам. Следовательно, все работающие женщины получают его при предоставлении соответствующей справки вместе с листком нетрудоспособности при уходе в декрет. И выплачивает данное пособие ФСС при предоставлении документов работодателем.</a:t>
            </a:r>
          </a:p>
          <a:p>
            <a:r>
              <a:rPr lang="ru-RU" dirty="0" smtClean="0">
                <a:solidFill>
                  <a:schemeClr val="tx1"/>
                </a:solidFill>
              </a:rPr>
              <a:t>Но с 1 июля 2021 года данный порядок изменен: единовременное пособие женщинам, вставшим на учет в медицинских организациях в ранние сроки беременности, заменено новым пособием, которое будет выплачивать ПФР.</a:t>
            </a:r>
          </a:p>
          <a:p>
            <a:r>
              <a:rPr lang="ru-RU" b="1" dirty="0" smtClean="0">
                <a:solidFill>
                  <a:schemeClr val="tx1"/>
                </a:solidFill>
              </a:rPr>
              <a:t>С 01.07.2021 вступили в силу поправки в Федеральный закон от 19.05.1995 №81-ФЗ «О государственных пособиях гражданам»</a:t>
            </a:r>
          </a:p>
          <a:p>
            <a:endParaRPr lang="ru-RU" dirty="0">
              <a:solidFill>
                <a:schemeClr val="tx1"/>
              </a:solidFill>
            </a:endParaRPr>
          </a:p>
        </p:txBody>
      </p:sp>
    </p:spTree>
    <p:extLst>
      <p:ext uri="{BB962C8B-B14F-4D97-AF65-F5344CB8AC3E}">
        <p14:creationId xmlns:p14="http://schemas.microsoft.com/office/powerpoint/2010/main" val="9010938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334" y="246185"/>
            <a:ext cx="8596668" cy="1362807"/>
          </a:xfrm>
        </p:spPr>
        <p:txBody>
          <a:bodyPr>
            <a:noAutofit/>
          </a:bodyPr>
          <a:lstStyle/>
          <a:p>
            <a:pPr algn="ctr"/>
            <a:r>
              <a:rPr lang="ru-RU" sz="2800" dirty="0"/>
              <a:t>Ежемесячное пособие женщине,</a:t>
            </a:r>
            <a:br>
              <a:rPr lang="ru-RU" sz="2800" dirty="0"/>
            </a:br>
            <a:r>
              <a:rPr lang="ru-RU" sz="2800" dirty="0"/>
              <a:t>вставшей на учет в медицинской организации в ранние сроки </a:t>
            </a:r>
            <a:r>
              <a:rPr lang="ru-RU" sz="2800" dirty="0" smtClean="0"/>
              <a:t>беременности</a:t>
            </a:r>
            <a:r>
              <a:rPr lang="ru-RU" sz="2800" dirty="0"/>
              <a:t/>
            </a:r>
            <a:br>
              <a:rPr lang="ru-RU" sz="2800" dirty="0"/>
            </a:br>
            <a:endParaRPr lang="ru-RU" sz="2800" dirty="0"/>
          </a:p>
        </p:txBody>
      </p:sp>
      <p:sp>
        <p:nvSpPr>
          <p:cNvPr id="3" name="Текст 2"/>
          <p:cNvSpPr>
            <a:spLocks noGrp="1"/>
          </p:cNvSpPr>
          <p:nvPr>
            <p:ph type="body" idx="1"/>
          </p:nvPr>
        </p:nvSpPr>
        <p:spPr>
          <a:xfrm>
            <a:off x="675745" y="1608992"/>
            <a:ext cx="2313640" cy="571501"/>
          </a:xfrm>
          <a:ln>
            <a:solidFill>
              <a:schemeClr val="accent1">
                <a:lumMod val="50000"/>
              </a:schemeClr>
            </a:solidFill>
          </a:ln>
        </p:spPr>
        <p:txBody>
          <a:bodyPr/>
          <a:lstStyle/>
          <a:p>
            <a:pPr algn="ctr"/>
            <a:r>
              <a:rPr lang="ru-RU" sz="1400" b="1" dirty="0" smtClean="0">
                <a:solidFill>
                  <a:schemeClr val="accent1">
                    <a:lumMod val="50000"/>
                  </a:schemeClr>
                </a:solidFill>
              </a:rPr>
              <a:t>УСЛОВИЯ НАЗНАЧЕНИЯ ВЫПЛАТЫ</a:t>
            </a:r>
            <a:endParaRPr lang="ru-RU" sz="1400" b="1" dirty="0">
              <a:solidFill>
                <a:schemeClr val="accent1">
                  <a:lumMod val="50000"/>
                </a:schemeClr>
              </a:solidFill>
            </a:endParaRPr>
          </a:p>
        </p:txBody>
      </p:sp>
      <p:sp>
        <p:nvSpPr>
          <p:cNvPr id="4" name="Объект 3"/>
          <p:cNvSpPr>
            <a:spLocks noGrp="1"/>
          </p:cNvSpPr>
          <p:nvPr>
            <p:ph sz="half" idx="2"/>
          </p:nvPr>
        </p:nvSpPr>
        <p:spPr>
          <a:xfrm>
            <a:off x="675745" y="2180491"/>
            <a:ext cx="2313640" cy="4141177"/>
          </a:xfrm>
          <a:ln>
            <a:solidFill>
              <a:schemeClr val="accent1">
                <a:lumMod val="50000"/>
              </a:schemeClr>
            </a:solidFill>
          </a:ln>
        </p:spPr>
        <p:txBody>
          <a:bodyPr>
            <a:normAutofit fontScale="47500" lnSpcReduction="20000"/>
          </a:bodyPr>
          <a:lstStyle/>
          <a:p>
            <a:r>
              <a:rPr lang="ru-RU" sz="2000" dirty="0"/>
              <a:t>срок беременности составляет 6 и более недель;</a:t>
            </a:r>
          </a:p>
          <a:p>
            <a:r>
              <a:rPr lang="ru-RU" sz="2000" dirty="0"/>
              <a:t>они встали на учет в медицинских организациях в ранние сроки беременности (до 12 недель);</a:t>
            </a:r>
          </a:p>
          <a:p>
            <a:r>
              <a:rPr lang="ru-RU" sz="2000" dirty="0"/>
              <a:t>размер среднедушевого дохода их семей не превышает величину прожиточного минимума на душу населения в субъекте РФ по месту их жительства (пребывания) или фактического проживания, установленную в соответствии с Федеральным законом от 24.10.1997 № 134‑ФЗ «О прожиточном минимуме в Российской Федерации» (далее – Федеральный закон № 134‑ФЗ) на дату обращения за назначением упомянутого пособия</a:t>
            </a:r>
            <a:r>
              <a:rPr lang="ru-RU" sz="2000" dirty="0" smtClean="0"/>
              <a:t>.</a:t>
            </a:r>
          </a:p>
          <a:p>
            <a:pPr marL="0" indent="0" algn="ctr">
              <a:buNone/>
            </a:pPr>
            <a:r>
              <a:rPr lang="ru-RU" sz="2000" dirty="0" smtClean="0">
                <a:ea typeface="Calibri" panose="020F0502020204030204" pitchFamily="34" charset="0"/>
              </a:rPr>
              <a:t>(ст</a:t>
            </a:r>
            <a:r>
              <a:rPr lang="ru-RU" sz="2000" dirty="0">
                <a:ea typeface="Calibri" panose="020F0502020204030204" pitchFamily="34" charset="0"/>
              </a:rPr>
              <a:t>. 9 Федерального закона № </a:t>
            </a:r>
            <a:r>
              <a:rPr lang="ru-RU" sz="2000" dirty="0" smtClean="0">
                <a:ea typeface="Calibri" panose="020F0502020204030204" pitchFamily="34" charset="0"/>
              </a:rPr>
              <a:t>81‑ФЗ) </a:t>
            </a:r>
            <a:endParaRPr lang="ru-RU" sz="2000" dirty="0"/>
          </a:p>
          <a:p>
            <a:endParaRPr lang="ru-RU" dirty="0"/>
          </a:p>
        </p:txBody>
      </p:sp>
      <p:sp>
        <p:nvSpPr>
          <p:cNvPr id="5" name="Текст 4"/>
          <p:cNvSpPr>
            <a:spLocks noGrp="1"/>
          </p:cNvSpPr>
          <p:nvPr>
            <p:ph type="body" sz="quarter" idx="3"/>
          </p:nvPr>
        </p:nvSpPr>
        <p:spPr>
          <a:xfrm>
            <a:off x="3103684" y="1608993"/>
            <a:ext cx="2857499" cy="571500"/>
          </a:xfrm>
          <a:ln>
            <a:solidFill>
              <a:schemeClr val="accent1">
                <a:lumMod val="50000"/>
              </a:schemeClr>
            </a:solidFill>
          </a:ln>
        </p:spPr>
        <p:txBody>
          <a:bodyPr/>
          <a:lstStyle/>
          <a:p>
            <a:pPr algn="ctr"/>
            <a:r>
              <a:rPr lang="ru-RU" sz="1400" b="1" dirty="0" smtClean="0">
                <a:solidFill>
                  <a:schemeClr val="accent1">
                    <a:lumMod val="50000"/>
                  </a:schemeClr>
                </a:solidFill>
              </a:rPr>
              <a:t>ПРОДОЛЖИТЕЛЬНОСТЬ</a:t>
            </a:r>
            <a:r>
              <a:rPr lang="ru-RU" b="1" dirty="0" smtClean="0">
                <a:solidFill>
                  <a:schemeClr val="accent1">
                    <a:lumMod val="50000"/>
                  </a:schemeClr>
                </a:solidFill>
              </a:rPr>
              <a:t> </a:t>
            </a:r>
            <a:r>
              <a:rPr lang="ru-RU" sz="1400" b="1" dirty="0" smtClean="0">
                <a:solidFill>
                  <a:schemeClr val="accent1">
                    <a:lumMod val="50000"/>
                  </a:schemeClr>
                </a:solidFill>
              </a:rPr>
              <a:t>ВЫПЛАТЫ ПОСОБИЯ</a:t>
            </a:r>
            <a:endParaRPr lang="ru-RU" sz="1400" b="1" dirty="0">
              <a:solidFill>
                <a:schemeClr val="accent1">
                  <a:lumMod val="50000"/>
                </a:schemeClr>
              </a:solidFill>
            </a:endParaRPr>
          </a:p>
        </p:txBody>
      </p:sp>
      <p:sp>
        <p:nvSpPr>
          <p:cNvPr id="6" name="Объект 5"/>
          <p:cNvSpPr>
            <a:spLocks noGrp="1"/>
          </p:cNvSpPr>
          <p:nvPr>
            <p:ph sz="quarter" idx="4"/>
          </p:nvPr>
        </p:nvSpPr>
        <p:spPr>
          <a:xfrm>
            <a:off x="3103685" y="2180493"/>
            <a:ext cx="2857499" cy="4141175"/>
          </a:xfrm>
          <a:ln>
            <a:solidFill>
              <a:schemeClr val="accent1">
                <a:lumMod val="50000"/>
              </a:schemeClr>
            </a:solidFill>
          </a:ln>
        </p:spPr>
        <p:txBody>
          <a:bodyPr>
            <a:normAutofit fontScale="25000" lnSpcReduction="20000"/>
          </a:bodyPr>
          <a:lstStyle/>
          <a:p>
            <a:pPr marL="0" indent="0" algn="ctr">
              <a:buNone/>
            </a:pPr>
            <a:r>
              <a:rPr lang="ru-RU" sz="4000" dirty="0"/>
              <a:t>Ежемесячное пособие женщине, вставшей на учет в медицинской организации в ранние сроки беременности, назначается ПФР при условии наличия у такой женщины беременности сроком не менее 12 недель и выплачивается:</a:t>
            </a:r>
          </a:p>
          <a:p>
            <a:r>
              <a:rPr lang="ru-RU" sz="4000" dirty="0" smtClean="0"/>
              <a:t>за </a:t>
            </a:r>
            <a:r>
              <a:rPr lang="ru-RU" sz="4000" dirty="0"/>
              <a:t>период начиная с месяца постановки ее на учет в медицинской организации, но не ранее наступления 6 недель беременности до месяца родов, прерывания беременности – в случае ее обращения за указанным пособием в течение 30 дней со дня постановки на учет в медицинской организации;</a:t>
            </a:r>
          </a:p>
          <a:p>
            <a:r>
              <a:rPr lang="ru-RU" sz="4000" dirty="0"/>
              <a:t>за период начиная с месяца ее обращения за назначением указанного пособия, но не ранее наступления 6 недель беременности до месяца родов, прерывания беременности – в случае ее обращения за указанным пособием по истечении 30 дней со дня постановки на учет в медицинской организации</a:t>
            </a:r>
            <a:r>
              <a:rPr lang="ru-RU" sz="4000" dirty="0" smtClean="0"/>
              <a:t>.</a:t>
            </a:r>
          </a:p>
          <a:p>
            <a:pPr marL="0" lvl="0" indent="0" algn="ctr">
              <a:buClr>
                <a:srgbClr val="90C226"/>
              </a:buClr>
              <a:buNone/>
            </a:pPr>
            <a:r>
              <a:rPr lang="ru-RU" sz="4000" dirty="0">
                <a:solidFill>
                  <a:prstClr val="black">
                    <a:lumMod val="75000"/>
                    <a:lumOff val="25000"/>
                  </a:prstClr>
                </a:solidFill>
                <a:ea typeface="Calibri" panose="020F0502020204030204" pitchFamily="34" charset="0"/>
              </a:rPr>
              <a:t>(ст. </a:t>
            </a:r>
            <a:r>
              <a:rPr lang="ru-RU" sz="4000" dirty="0" smtClean="0">
                <a:solidFill>
                  <a:prstClr val="black">
                    <a:lumMod val="75000"/>
                    <a:lumOff val="25000"/>
                  </a:prstClr>
                </a:solidFill>
                <a:ea typeface="Calibri" panose="020F0502020204030204" pitchFamily="34" charset="0"/>
              </a:rPr>
              <a:t>9.1 </a:t>
            </a:r>
            <a:r>
              <a:rPr lang="ru-RU" sz="4000" dirty="0">
                <a:solidFill>
                  <a:prstClr val="black">
                    <a:lumMod val="75000"/>
                    <a:lumOff val="25000"/>
                  </a:prstClr>
                </a:solidFill>
                <a:ea typeface="Calibri" panose="020F0502020204030204" pitchFamily="34" charset="0"/>
              </a:rPr>
              <a:t>Федерального закона № 81‑ФЗ) </a:t>
            </a:r>
            <a:endParaRPr lang="ru-RU" sz="4000" dirty="0">
              <a:solidFill>
                <a:prstClr val="black">
                  <a:lumMod val="75000"/>
                  <a:lumOff val="25000"/>
                </a:prstClr>
              </a:solidFill>
            </a:endParaRPr>
          </a:p>
          <a:p>
            <a:endParaRPr lang="ru-RU" sz="4300" dirty="0"/>
          </a:p>
          <a:p>
            <a:endParaRPr lang="ru-RU" dirty="0"/>
          </a:p>
        </p:txBody>
      </p:sp>
      <p:graphicFrame>
        <p:nvGraphicFramePr>
          <p:cNvPr id="11" name="Схема 10"/>
          <p:cNvGraphicFramePr/>
          <p:nvPr>
            <p:extLst>
              <p:ext uri="{D42A27DB-BD31-4B8C-83A1-F6EECF244321}">
                <p14:modId xmlns:p14="http://schemas.microsoft.com/office/powerpoint/2010/main" val="3387882801"/>
              </p:ext>
            </p:extLst>
          </p:nvPr>
        </p:nvGraphicFramePr>
        <p:xfrm>
          <a:off x="6057899" y="1608992"/>
          <a:ext cx="2549769" cy="79130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10" name="Схема 9"/>
          <p:cNvGraphicFramePr/>
          <p:nvPr>
            <p:extLst>
              <p:ext uri="{D42A27DB-BD31-4B8C-83A1-F6EECF244321}">
                <p14:modId xmlns:p14="http://schemas.microsoft.com/office/powerpoint/2010/main" val="2549815689"/>
              </p:ext>
            </p:extLst>
          </p:nvPr>
        </p:nvGraphicFramePr>
        <p:xfrm>
          <a:off x="6057899" y="2400300"/>
          <a:ext cx="2549769" cy="2479431"/>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
        <p:nvSpPr>
          <p:cNvPr id="13" name="Скругленный прямоугольник 12"/>
          <p:cNvSpPr/>
          <p:nvPr/>
        </p:nvSpPr>
        <p:spPr>
          <a:xfrm>
            <a:off x="6075484" y="4879731"/>
            <a:ext cx="2417885" cy="144193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800" dirty="0"/>
              <a:t>Размер ежемесячного пособия женщине, вставшей на учет в медицинской организации в ранние сроки беременности, </a:t>
            </a:r>
            <a:r>
              <a:rPr lang="ru-RU" sz="800" b="1" dirty="0"/>
              <a:t>подлежит перерасчету с 1 января года</a:t>
            </a:r>
            <a:r>
              <a:rPr lang="ru-RU" sz="800" dirty="0"/>
              <a:t>, </a:t>
            </a:r>
            <a:r>
              <a:rPr lang="ru-RU" sz="800" b="1" dirty="0"/>
              <a:t>следующего за годом обращения </a:t>
            </a:r>
            <a:r>
              <a:rPr lang="ru-RU" sz="800" dirty="0"/>
              <a:t>за назначением указанного пособия, исходя из ежегодного изменения величины прожиточного минимума для трудоспособного населения в субъекте РФ.</a:t>
            </a:r>
          </a:p>
        </p:txBody>
      </p:sp>
      <p:sp>
        <p:nvSpPr>
          <p:cNvPr id="14" name="Овал 13"/>
          <p:cNvSpPr/>
          <p:nvPr/>
        </p:nvSpPr>
        <p:spPr>
          <a:xfrm>
            <a:off x="8704383" y="1608992"/>
            <a:ext cx="3138855" cy="791308"/>
          </a:xfrm>
          <a:prstGeom prst="ellipse">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ru-RU" smtClean="0"/>
              <a:t>Начало действия нового порядка</a:t>
            </a:r>
            <a:endParaRPr lang="ru-RU"/>
          </a:p>
        </p:txBody>
      </p:sp>
      <p:sp>
        <p:nvSpPr>
          <p:cNvPr id="15" name="Овал 14"/>
          <p:cNvSpPr/>
          <p:nvPr/>
        </p:nvSpPr>
        <p:spPr>
          <a:xfrm>
            <a:off x="8836270" y="2505808"/>
            <a:ext cx="3094892" cy="2505807"/>
          </a:xfrm>
          <a:prstGeom prst="ellipse">
            <a:avLst/>
          </a:prstGeom>
        </p:spPr>
        <p:style>
          <a:lnRef idx="1">
            <a:schemeClr val="accent1"/>
          </a:lnRef>
          <a:fillRef idx="2">
            <a:schemeClr val="accent1"/>
          </a:fillRef>
          <a:effectRef idx="1">
            <a:schemeClr val="accent1"/>
          </a:effectRef>
          <a:fontRef idx="minor">
            <a:schemeClr val="dk1"/>
          </a:fontRef>
        </p:style>
        <p:txBody>
          <a:bodyPr rtlCol="0" anchor="ctr"/>
          <a:lstStyle/>
          <a:p>
            <a:pPr marL="171450" indent="-171450" algn="ctr">
              <a:buFont typeface="Wingdings" panose="05000000000000000000" pitchFamily="2" charset="2"/>
              <a:buChar char="Ø"/>
            </a:pPr>
            <a:r>
              <a:rPr lang="ru-RU" sz="1000" dirty="0"/>
              <a:t>ФСС будет выплачивать единовременное пособие за постановку на учет в ранние сроки беременности при наступлении отпуска по беременности и родам до 1 июля 2021 года</a:t>
            </a:r>
            <a:r>
              <a:rPr lang="ru-RU" sz="1000" dirty="0" smtClean="0"/>
              <a:t>.</a:t>
            </a:r>
          </a:p>
          <a:p>
            <a:pPr marL="171450" indent="-171450" algn="ctr">
              <a:buFont typeface="Wingdings" panose="05000000000000000000" pitchFamily="2" charset="2"/>
              <a:buChar char="Ø"/>
            </a:pPr>
            <a:r>
              <a:rPr lang="ru-RU" sz="1000" dirty="0"/>
              <a:t>с 1 июля 2021 года ежемесячное пособие женщине, вставшей на учет в медицинской организации в ранние сроки беременности, назначается и выплачивается через </a:t>
            </a:r>
            <a:r>
              <a:rPr lang="ru-RU" sz="1000" dirty="0" smtClean="0"/>
              <a:t>ПФР</a:t>
            </a:r>
            <a:endParaRPr lang="ru-RU" sz="1000" dirty="0"/>
          </a:p>
        </p:txBody>
      </p:sp>
      <p:sp>
        <p:nvSpPr>
          <p:cNvPr id="16" name="Овал 15"/>
          <p:cNvSpPr/>
          <p:nvPr/>
        </p:nvSpPr>
        <p:spPr>
          <a:xfrm>
            <a:off x="8924194" y="5292969"/>
            <a:ext cx="3006968" cy="1028699"/>
          </a:xfrm>
          <a:prstGeom prst="ellipse">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ru-RU" sz="800" b="1" dirty="0" smtClean="0"/>
              <a:t>Справочно: </a:t>
            </a:r>
            <a:r>
              <a:rPr lang="ru-RU" sz="800" dirty="0" smtClean="0"/>
              <a:t>Размер </a:t>
            </a:r>
            <a:r>
              <a:rPr lang="ru-RU" sz="800" dirty="0"/>
              <a:t>единовременного </a:t>
            </a:r>
            <a:r>
              <a:rPr lang="ru-RU" sz="800" dirty="0" smtClean="0"/>
              <a:t>пособия </a:t>
            </a:r>
            <a:r>
              <a:rPr lang="ru-RU" sz="800" dirty="0"/>
              <a:t>с 1 февраля по 30 июня 2021 года составляет 708,23 руб. (Постановление Правительства РФ от 28.01.2021 № 73).</a:t>
            </a:r>
          </a:p>
        </p:txBody>
      </p:sp>
    </p:spTree>
    <p:extLst>
      <p:ext uri="{BB962C8B-B14F-4D97-AF65-F5344CB8AC3E}">
        <p14:creationId xmlns:p14="http://schemas.microsoft.com/office/powerpoint/2010/main" val="30796479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5745" y="334107"/>
            <a:ext cx="8932658" cy="1450733"/>
          </a:xfrm>
        </p:spPr>
        <p:txBody>
          <a:bodyPr>
            <a:normAutofit fontScale="90000"/>
          </a:bodyPr>
          <a:lstStyle/>
          <a:p>
            <a:pPr algn="ctr"/>
            <a:r>
              <a:rPr lang="ru-RU" dirty="0"/>
              <a:t>Ежемесячное пособие на ребенка в возрасте от 8 до 17 </a:t>
            </a:r>
            <a:r>
              <a:rPr lang="ru-RU" dirty="0" smtClean="0"/>
              <a:t>лет</a:t>
            </a:r>
            <a:r>
              <a:rPr lang="en-US" dirty="0" smtClean="0"/>
              <a:t> </a:t>
            </a:r>
            <a:br>
              <a:rPr lang="en-US" dirty="0" smtClean="0"/>
            </a:br>
            <a:r>
              <a:rPr lang="en-US" sz="1600" dirty="0" smtClean="0"/>
              <a:t>(</a:t>
            </a:r>
            <a:r>
              <a:rPr lang="ru-RU" sz="1600" dirty="0" smtClean="0"/>
              <a:t>ст</a:t>
            </a:r>
            <a:r>
              <a:rPr lang="ru-RU" sz="1600" dirty="0"/>
              <a:t>. 10.1, 10.2 и 10.3 Федерального закона № </a:t>
            </a:r>
            <a:r>
              <a:rPr lang="ru-RU" sz="1600" dirty="0" smtClean="0"/>
              <a:t>81‑ФЗ</a:t>
            </a:r>
            <a:r>
              <a:rPr lang="en-US" sz="1600" dirty="0" smtClean="0"/>
              <a:t>)</a:t>
            </a:r>
            <a:r>
              <a:rPr lang="ru-RU" sz="1600" dirty="0" smtClean="0"/>
              <a:t/>
            </a:r>
            <a:br>
              <a:rPr lang="ru-RU" sz="1600" dirty="0" smtClean="0"/>
            </a:br>
            <a:endParaRPr lang="ru-RU" sz="1600" dirty="0"/>
          </a:p>
        </p:txBody>
      </p:sp>
      <p:sp>
        <p:nvSpPr>
          <p:cNvPr id="3" name="Текст 2"/>
          <p:cNvSpPr>
            <a:spLocks noGrp="1"/>
          </p:cNvSpPr>
          <p:nvPr>
            <p:ph type="body" idx="1"/>
          </p:nvPr>
        </p:nvSpPr>
        <p:spPr>
          <a:xfrm>
            <a:off x="675745" y="1565031"/>
            <a:ext cx="3060987" cy="740018"/>
          </a:xfrm>
        </p:spPr>
        <p:txBody>
          <a:bodyPr>
            <a:normAutofit/>
          </a:bodyPr>
          <a:lstStyle/>
          <a:p>
            <a:pPr lvl="0" algn="ctr">
              <a:buClr>
                <a:srgbClr val="90C226"/>
              </a:buClr>
            </a:pPr>
            <a:r>
              <a:rPr lang="ru-RU" sz="1400" b="1" dirty="0">
                <a:solidFill>
                  <a:srgbClr val="90C226">
                    <a:lumMod val="50000"/>
                  </a:srgbClr>
                </a:solidFill>
              </a:rPr>
              <a:t>УСЛОВИЯ НАЗНАЧЕНИЯ </a:t>
            </a:r>
            <a:r>
              <a:rPr lang="ru-RU" sz="1400" b="1" dirty="0" smtClean="0">
                <a:solidFill>
                  <a:srgbClr val="90C226">
                    <a:lumMod val="50000"/>
                  </a:srgbClr>
                </a:solidFill>
              </a:rPr>
              <a:t>ВЫПЛАТЫ</a:t>
            </a:r>
            <a:endParaRPr lang="ru-RU" sz="1400" b="1" dirty="0">
              <a:solidFill>
                <a:srgbClr val="90C226">
                  <a:lumMod val="50000"/>
                </a:srgbClr>
              </a:solidFill>
            </a:endParaRPr>
          </a:p>
        </p:txBody>
      </p:sp>
      <p:sp>
        <p:nvSpPr>
          <p:cNvPr id="4" name="Объект 3"/>
          <p:cNvSpPr>
            <a:spLocks noGrp="1"/>
          </p:cNvSpPr>
          <p:nvPr>
            <p:ph sz="half" idx="2"/>
          </p:nvPr>
        </p:nvSpPr>
        <p:spPr>
          <a:xfrm>
            <a:off x="1063868" y="2066193"/>
            <a:ext cx="2646485" cy="4396153"/>
          </a:xfrm>
        </p:spPr>
        <p:txBody>
          <a:bodyPr>
            <a:normAutofit fontScale="47500" lnSpcReduction="20000"/>
          </a:bodyPr>
          <a:lstStyle/>
          <a:p>
            <a:endParaRPr lang="ru-RU" dirty="0"/>
          </a:p>
          <a:p>
            <a:pPr algn="just"/>
            <a:r>
              <a:rPr lang="ru-RU" dirty="0"/>
              <a:t>Право на указанное пособие имеет единственный родитель такого ребенка или родитель (иной законный представитель) такого ребенка, в отношении которого предусмотрена на основании судебного решения уплата алиментов. При этом размер среднедушевого дохода такой семьи не должен превышать величину прожиточного минимума на душу населения в субъекте РФ по месту жительства (пребывания) или фактического проживания заявителя, установленную законом на дату обращения за назначением названного пособия</a:t>
            </a:r>
            <a:r>
              <a:rPr lang="ru-RU" dirty="0" smtClean="0"/>
              <a:t>.</a:t>
            </a:r>
            <a:endParaRPr lang="en-US" dirty="0" smtClean="0"/>
          </a:p>
          <a:p>
            <a:r>
              <a:rPr lang="ru-RU" dirty="0"/>
              <a:t>В целях предоставления упомянутого пособия единственным родителем признается родитель ребенка, который указан в записи акта о рождении ребенка, при условии, что в этой записи отсутствуют сведения о втором родителе ребенка или сведения об отце в запись акта о рождении ребенка внесены по заявлению матери ребенка, либо в случае, если второй родитель ребенка умер, признан безвестно отсутствующим или объявлен умершим</a:t>
            </a:r>
            <a:r>
              <a:rPr lang="ru-RU" dirty="0" smtClean="0"/>
              <a:t>.</a:t>
            </a:r>
            <a:r>
              <a:rPr lang="ru-RU" dirty="0"/>
              <a:t> </a:t>
            </a:r>
          </a:p>
          <a:p>
            <a:pPr marL="0" indent="0" algn="ctr">
              <a:buNone/>
            </a:pPr>
            <a:r>
              <a:rPr lang="ru-RU" b="1" i="1" dirty="0"/>
              <a:t>В случае наличия в семье нескольких детей в возрасте от 8 до 17 лет указанное пособие выплачивается на каждого ребенка.</a:t>
            </a:r>
          </a:p>
          <a:p>
            <a:endParaRPr lang="ru-RU" dirty="0"/>
          </a:p>
        </p:txBody>
      </p:sp>
      <p:sp>
        <p:nvSpPr>
          <p:cNvPr id="5" name="Текст 4"/>
          <p:cNvSpPr>
            <a:spLocks noGrp="1"/>
          </p:cNvSpPr>
          <p:nvPr>
            <p:ph type="body" sz="quarter" idx="3"/>
          </p:nvPr>
        </p:nvSpPr>
        <p:spPr>
          <a:xfrm>
            <a:off x="4290649" y="1565030"/>
            <a:ext cx="2453052" cy="740019"/>
          </a:xfrm>
        </p:spPr>
        <p:txBody>
          <a:bodyPr>
            <a:normAutofit fontScale="92500" lnSpcReduction="20000"/>
          </a:bodyPr>
          <a:lstStyle/>
          <a:p>
            <a:pPr algn="ctr"/>
            <a:endParaRPr lang="ru-RU" sz="1400" b="1" dirty="0" smtClean="0">
              <a:solidFill>
                <a:schemeClr val="accent1">
                  <a:lumMod val="50000"/>
                </a:schemeClr>
              </a:solidFill>
            </a:endParaRPr>
          </a:p>
          <a:p>
            <a:pPr algn="ctr"/>
            <a:r>
              <a:rPr lang="ru-RU" sz="1500" b="1" dirty="0" smtClean="0">
                <a:solidFill>
                  <a:schemeClr val="accent1">
                    <a:lumMod val="50000"/>
                  </a:schemeClr>
                </a:solidFill>
              </a:rPr>
              <a:t>ПРОДОЛЖИТЕЛЬНОТЬ ВЫПЛАТЫ ПОСОБИЯ</a:t>
            </a:r>
            <a:endParaRPr lang="ru-RU" sz="1500" b="1" dirty="0">
              <a:solidFill>
                <a:schemeClr val="accent1">
                  <a:lumMod val="50000"/>
                </a:schemeClr>
              </a:solidFill>
            </a:endParaRPr>
          </a:p>
        </p:txBody>
      </p:sp>
      <p:sp>
        <p:nvSpPr>
          <p:cNvPr id="6" name="Объект 5"/>
          <p:cNvSpPr>
            <a:spLocks noGrp="1"/>
          </p:cNvSpPr>
          <p:nvPr>
            <p:ph sz="quarter" idx="4"/>
          </p:nvPr>
        </p:nvSpPr>
        <p:spPr>
          <a:xfrm>
            <a:off x="4200525" y="2066194"/>
            <a:ext cx="2543176" cy="4149968"/>
          </a:xfrm>
        </p:spPr>
        <p:txBody>
          <a:bodyPr>
            <a:normAutofit fontScale="47500" lnSpcReduction="20000"/>
          </a:bodyPr>
          <a:lstStyle/>
          <a:p>
            <a:endParaRPr lang="ru-RU" dirty="0" smtClean="0"/>
          </a:p>
          <a:p>
            <a:r>
              <a:rPr lang="ru-RU" dirty="0" smtClean="0"/>
              <a:t>Ежемесячное </a:t>
            </a:r>
            <a:r>
              <a:rPr lang="ru-RU" dirty="0"/>
              <a:t>пособие на ребенка в возрасте от 8 до 17 лет выплачивается со дня достижения ребенком возраста 8 лет, если обращение за назначением указанного пособия последовало не </a:t>
            </a:r>
            <a:r>
              <a:rPr lang="ru-RU" dirty="0" smtClean="0"/>
              <a:t>позднее 6 </a:t>
            </a:r>
            <a:r>
              <a:rPr lang="ru-RU" dirty="0"/>
              <a:t>месяцев со дня достижения ребенком такого возраста, но не ранее чем с 1 июля 2021 года. </a:t>
            </a:r>
            <a:endParaRPr lang="ru-RU" dirty="0" smtClean="0"/>
          </a:p>
          <a:p>
            <a:r>
              <a:rPr lang="ru-RU" dirty="0" smtClean="0"/>
              <a:t>В </a:t>
            </a:r>
            <a:r>
              <a:rPr lang="ru-RU" dirty="0"/>
              <a:t>остальных случаях пособие выплачивается со дня обращения за назначением названного пособия.</a:t>
            </a:r>
          </a:p>
          <a:p>
            <a:endParaRPr lang="ru-RU" dirty="0"/>
          </a:p>
          <a:p>
            <a:r>
              <a:rPr lang="ru-RU" dirty="0"/>
              <a:t>Данное пособие устанавливается на 12 месяцев, но не более чем до достижения ребенком возраста 17 лет. </a:t>
            </a:r>
            <a:endParaRPr lang="ru-RU" dirty="0" smtClean="0"/>
          </a:p>
          <a:p>
            <a:pPr marL="0" indent="0">
              <a:buNone/>
            </a:pPr>
            <a:endParaRPr lang="ru-RU" sz="1400" dirty="0"/>
          </a:p>
          <a:p>
            <a:pPr marL="0" indent="0" algn="ctr">
              <a:buNone/>
            </a:pPr>
            <a:endParaRPr lang="ru-RU" sz="1600" b="1" i="1" dirty="0" smtClean="0"/>
          </a:p>
          <a:p>
            <a:pPr marL="0" indent="0" algn="ctr">
              <a:buNone/>
            </a:pPr>
            <a:endParaRPr lang="ru-RU" sz="1600" b="1" i="1" dirty="0"/>
          </a:p>
          <a:p>
            <a:pPr marL="0" indent="0" algn="ctr">
              <a:buNone/>
            </a:pPr>
            <a:r>
              <a:rPr lang="ru-RU" sz="1600" b="1" i="1" dirty="0" smtClean="0"/>
              <a:t>Назначение </a:t>
            </a:r>
            <a:r>
              <a:rPr lang="ru-RU" sz="1600" b="1" i="1" dirty="0"/>
              <a:t>указанного пособия в очередном году осуществляется по истечении 12 месяцев со дня предыдущего обращения</a:t>
            </a:r>
            <a:r>
              <a:rPr lang="ru-RU" sz="1600" dirty="0"/>
              <a:t>.</a:t>
            </a:r>
          </a:p>
          <a:p>
            <a:endParaRPr lang="ru-RU" dirty="0"/>
          </a:p>
          <a:p>
            <a:endParaRPr lang="ru-RU" dirty="0"/>
          </a:p>
        </p:txBody>
      </p:sp>
      <p:graphicFrame>
        <p:nvGraphicFramePr>
          <p:cNvPr id="12" name="Схема 11"/>
          <p:cNvGraphicFramePr/>
          <p:nvPr>
            <p:extLst>
              <p:ext uri="{D42A27DB-BD31-4B8C-83A1-F6EECF244321}">
                <p14:modId xmlns:p14="http://schemas.microsoft.com/office/powerpoint/2010/main" val="51584038"/>
              </p:ext>
            </p:extLst>
          </p:nvPr>
        </p:nvGraphicFramePr>
        <p:xfrm>
          <a:off x="6934200" y="1784840"/>
          <a:ext cx="2464777" cy="52020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9" name="Скругленный прямоугольник 8"/>
          <p:cNvSpPr/>
          <p:nvPr/>
        </p:nvSpPr>
        <p:spPr>
          <a:xfrm>
            <a:off x="6743702" y="2401032"/>
            <a:ext cx="2769576" cy="381513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normAutofit fontScale="62500" lnSpcReduction="20000"/>
          </a:bodyPr>
          <a:lstStyle/>
          <a:p>
            <a:pPr marL="285750" indent="-285750">
              <a:buFont typeface="Wingdings" panose="05000000000000000000" pitchFamily="2" charset="2"/>
              <a:buChar char="v"/>
            </a:pPr>
            <a:r>
              <a:rPr lang="ru-RU" dirty="0">
                <a:solidFill>
                  <a:schemeClr val="tx1">
                    <a:lumMod val="95000"/>
                    <a:lumOff val="5000"/>
                  </a:schemeClr>
                </a:solidFill>
              </a:rPr>
              <a:t>Размер ежемесячного пособия на ребенка в возрасте от 8 до 17 лет составляет 50 % величины прожиточного минимума для детей в субъекте РФ по месту жительства (пребывания) или фактического проживания заявителя, установленной в соответствии с Федеральным законом № 134‑ФЗ на дату обращения за назначением указанного пособия.</a:t>
            </a:r>
          </a:p>
          <a:p>
            <a:r>
              <a:rPr lang="ru-RU" dirty="0">
                <a:solidFill>
                  <a:schemeClr val="tx1">
                    <a:lumMod val="95000"/>
                    <a:lumOff val="5000"/>
                  </a:schemeClr>
                </a:solidFill>
              </a:rPr>
              <a:t> </a:t>
            </a:r>
          </a:p>
          <a:p>
            <a:pPr marL="285750" indent="-285750">
              <a:buFont typeface="Wingdings" panose="05000000000000000000" pitchFamily="2" charset="2"/>
              <a:buChar char="v"/>
            </a:pPr>
            <a:r>
              <a:rPr lang="ru-RU" dirty="0">
                <a:solidFill>
                  <a:schemeClr val="tx1">
                    <a:lumMod val="95000"/>
                    <a:lumOff val="5000"/>
                  </a:schemeClr>
                </a:solidFill>
              </a:rPr>
              <a:t>Размер пособия подлежит перерасчету с 1 января года, следующего за годом обращения за его назначением, исходя из ежегодного изменения величины прожиточного минимума для детей в субъекте РФ.</a:t>
            </a:r>
          </a:p>
          <a:p>
            <a:r>
              <a:rPr lang="ru-RU" dirty="0"/>
              <a:t> </a:t>
            </a:r>
          </a:p>
        </p:txBody>
      </p:sp>
    </p:spTree>
    <p:extLst>
      <p:ext uri="{BB962C8B-B14F-4D97-AF65-F5344CB8AC3E}">
        <p14:creationId xmlns:p14="http://schemas.microsoft.com/office/powerpoint/2010/main" val="7502379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вал 1"/>
          <p:cNvSpPr/>
          <p:nvPr/>
        </p:nvSpPr>
        <p:spPr>
          <a:xfrm>
            <a:off x="1647825" y="257175"/>
            <a:ext cx="7696200" cy="94297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a:t>По рядок и условия назначения новых пособий.</a:t>
            </a:r>
          </a:p>
        </p:txBody>
      </p:sp>
      <p:sp>
        <p:nvSpPr>
          <p:cNvPr id="3" name="Скругленный прямоугольник 2"/>
          <p:cNvSpPr/>
          <p:nvPr/>
        </p:nvSpPr>
        <p:spPr>
          <a:xfrm>
            <a:off x="1362075" y="1371600"/>
            <a:ext cx="3962400" cy="526732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ru-RU" sz="1400" dirty="0" smtClean="0"/>
              <a:t>ПОДАЧА ЗАЯВЛЕНИЯ</a:t>
            </a:r>
            <a:endParaRPr lang="ru-RU" sz="1400" dirty="0"/>
          </a:p>
          <a:p>
            <a:pPr algn="ctr"/>
            <a:endParaRPr lang="ru-RU" sz="1200" dirty="0"/>
          </a:p>
          <a:p>
            <a:pPr algn="ctr"/>
            <a:r>
              <a:rPr lang="ru-RU" sz="1200" dirty="0"/>
              <a:t>Заявления о назначении пособий подаются в территориальный орган ПФР:</a:t>
            </a:r>
          </a:p>
          <a:p>
            <a:pPr algn="ctr"/>
            <a:endParaRPr lang="ru-RU" sz="1200" dirty="0"/>
          </a:p>
          <a:p>
            <a:pPr marL="285750" indent="-285750" algn="ctr">
              <a:buFont typeface="Wingdings" panose="05000000000000000000" pitchFamily="2" charset="2"/>
              <a:buChar char="ü"/>
            </a:pPr>
            <a:r>
              <a:rPr lang="ru-RU" sz="1200" dirty="0"/>
              <a:t>в электронном виде с использованием </a:t>
            </a:r>
            <a:r>
              <a:rPr lang="ru-RU" sz="1200" dirty="0" smtClean="0"/>
              <a:t>портала</a:t>
            </a:r>
            <a:endParaRPr lang="ru-RU" sz="1200" dirty="0"/>
          </a:p>
          <a:p>
            <a:pPr algn="ctr"/>
            <a:r>
              <a:rPr lang="ru-RU" sz="1200" dirty="0"/>
              <a:t>«</a:t>
            </a:r>
            <a:r>
              <a:rPr lang="ru-RU" sz="1200" dirty="0" err="1"/>
              <a:t>Госуслуги</a:t>
            </a:r>
            <a:r>
              <a:rPr lang="ru-RU" sz="1200" dirty="0" smtClean="0"/>
              <a:t>»;</a:t>
            </a:r>
            <a:endParaRPr lang="ru-RU" sz="1200" dirty="0"/>
          </a:p>
          <a:p>
            <a:pPr marL="285750" indent="-285750" algn="ctr">
              <a:buFont typeface="Wingdings" panose="05000000000000000000" pitchFamily="2" charset="2"/>
              <a:buChar char="ü"/>
            </a:pPr>
            <a:r>
              <a:rPr lang="ru-RU" sz="1200" dirty="0"/>
              <a:t>лично по месту жительства (пребывания) или фактического проживания заявителя</a:t>
            </a:r>
            <a:r>
              <a:rPr lang="ru-RU" sz="1200" dirty="0" smtClean="0"/>
              <a:t>.</a:t>
            </a:r>
          </a:p>
          <a:p>
            <a:pPr algn="ctr"/>
            <a:endParaRPr lang="ru-RU" sz="1200" dirty="0"/>
          </a:p>
          <a:p>
            <a:pPr algn="ctr"/>
            <a:r>
              <a:rPr lang="ru-RU" sz="1200" dirty="0" smtClean="0"/>
              <a:t>В </a:t>
            </a:r>
            <a:r>
              <a:rPr lang="ru-RU" sz="1200" dirty="0"/>
              <a:t>случае если заявление подано с использованием </a:t>
            </a:r>
            <a:r>
              <a:rPr lang="ru-RU" sz="1200" dirty="0" smtClean="0"/>
              <a:t>портала «</a:t>
            </a:r>
            <a:r>
              <a:rPr lang="ru-RU" sz="1200" dirty="0" err="1"/>
              <a:t>Госуслуги</a:t>
            </a:r>
            <a:r>
              <a:rPr lang="ru-RU" sz="1200" dirty="0"/>
              <a:t>», заявитель в течение 10 рабочих дней со дня регистрации ПФР заявления должен представить в ПФР необходимые документы (сведения).</a:t>
            </a:r>
          </a:p>
          <a:p>
            <a:pPr algn="ctr"/>
            <a:endParaRPr lang="ru-RU" sz="1200" dirty="0"/>
          </a:p>
          <a:p>
            <a:pPr algn="ctr"/>
            <a:r>
              <a:rPr lang="ru-RU" sz="1200" dirty="0" smtClean="0"/>
              <a:t>Для </a:t>
            </a:r>
            <a:r>
              <a:rPr lang="ru-RU" sz="1200" dirty="0"/>
              <a:t>получения рассматриваемых видов пособий заявителю не нужно будет представлять все необходимые документы: </a:t>
            </a:r>
            <a:r>
              <a:rPr lang="ru-RU" sz="1200" dirty="0" err="1" smtClean="0"/>
              <a:t>бОльшая</a:t>
            </a:r>
            <a:r>
              <a:rPr lang="ru-RU" sz="1200" dirty="0" smtClean="0"/>
              <a:t> </a:t>
            </a:r>
            <a:r>
              <a:rPr lang="ru-RU" sz="1200" dirty="0"/>
              <a:t>их часть будет получена ПФР посредством единой системы межведомственного электронного взаимодействия между различными органами. Но часть документов и сведений нужно будет представлять самому заявителю.</a:t>
            </a:r>
          </a:p>
        </p:txBody>
      </p:sp>
      <p:sp>
        <p:nvSpPr>
          <p:cNvPr id="4" name="Скругленный прямоугольник 3"/>
          <p:cNvSpPr/>
          <p:nvPr/>
        </p:nvSpPr>
        <p:spPr>
          <a:xfrm>
            <a:off x="6029325" y="1457325"/>
            <a:ext cx="3800475" cy="51816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normAutofit fontScale="55000" lnSpcReduction="20000"/>
          </a:bodyPr>
          <a:lstStyle/>
          <a:p>
            <a:pPr algn="ctr"/>
            <a:r>
              <a:rPr lang="ru-RU" sz="2500" dirty="0" smtClean="0"/>
              <a:t>ОСНОВАНИЯ ДЛЯ ОТКАЗА В НАЗНАЧЕНИИ ПОСОБИЙ</a:t>
            </a:r>
          </a:p>
          <a:p>
            <a:pPr algn="ctr"/>
            <a:endParaRPr lang="ru-RU" sz="2500" dirty="0" smtClean="0"/>
          </a:p>
          <a:p>
            <a:pPr marL="285750" indent="-285750" algn="ctr">
              <a:buFont typeface="Wingdings" panose="05000000000000000000" pitchFamily="2" charset="2"/>
              <a:buChar char="ü"/>
            </a:pPr>
            <a:r>
              <a:rPr lang="ru-RU" dirty="0" smtClean="0"/>
              <a:t>если </a:t>
            </a:r>
            <a:r>
              <a:rPr lang="ru-RU" dirty="0"/>
              <a:t>у заявителя и членов его семьи есть в собственности 2 и более помещения с назначением «жилое» и «жилое помещение», суммарная площадь которых больше произведения норматива площади, установленной в субъекте РФ, но не более 24 кв. м в расчете на одного человека, на количество членов семьи. Или семья владеет 2 и более зданиями с назначением «садовый дом» или нежилыми помещениями, а также земельными участками, суммарная площадь которых превышает 0,25 гектара, а для территории сельских поселений или межселенных территорий – 1 гектар.</a:t>
            </a:r>
          </a:p>
          <a:p>
            <a:pPr marL="285750" indent="-285750" algn="ctr">
              <a:buFont typeface="Wingdings" panose="05000000000000000000" pitchFamily="2" charset="2"/>
              <a:buChar char="ü"/>
            </a:pPr>
            <a:r>
              <a:rPr lang="ru-RU" dirty="0"/>
              <a:t>если у заявителя и членов его семьи есть 2 и более автотранспортными средствами.</a:t>
            </a:r>
          </a:p>
          <a:p>
            <a:pPr marL="285750" indent="-285750" algn="ctr">
              <a:buFont typeface="Wingdings" panose="05000000000000000000" pitchFamily="2" charset="2"/>
              <a:buChar char="ü"/>
            </a:pPr>
            <a:r>
              <a:rPr lang="ru-RU" dirty="0"/>
              <a:t>отсутствие у заявителя или трудоспособных членов его семьи (за исключением детей в возрасте до 18 лет) доходов в виде заработной платы (и аналогичных доходов) </a:t>
            </a:r>
            <a:endParaRPr lang="ru-RU" dirty="0" smtClean="0"/>
          </a:p>
          <a:p>
            <a:pPr algn="ctr"/>
            <a:endParaRPr lang="ru-RU" dirty="0"/>
          </a:p>
          <a:p>
            <a:pPr algn="ctr"/>
            <a:r>
              <a:rPr lang="ru-RU" sz="1600" i="1" dirty="0">
                <a:solidFill>
                  <a:schemeClr val="accent1">
                    <a:lumMod val="50000"/>
                  </a:schemeClr>
                </a:solidFill>
              </a:rPr>
              <a:t>В состав семьи, учитываемый при определении права на пособия, в том числе в целях расчета среднедушевого дохода семьи, включаются заявитель, его супруг, несовершеннолетние дети и дети в возрасте до 23 лет, обучающиеся в общеобразовательных учреждениях либо образовательных учреждениях среднего профессионального или высшего образования по очной форме обучения (за исключением таких детей, состоящих в браке), в том числе находящиеся под опекой или попечительством. При этом в состав семьи не включаются лица, находящиеся на полном государственном обеспечении (за исключением детей, находящихся под опекой (попечительством), лица, отбывающие наказание в виде лишения свободы, и другие категории.</a:t>
            </a:r>
          </a:p>
        </p:txBody>
      </p:sp>
    </p:spTree>
    <p:extLst>
      <p:ext uri="{BB962C8B-B14F-4D97-AF65-F5344CB8AC3E}">
        <p14:creationId xmlns:p14="http://schemas.microsoft.com/office/powerpoint/2010/main" val="11423955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685800" y="466725"/>
            <a:ext cx="10934700" cy="5355312"/>
          </a:xfrm>
          <a:prstGeom prst="rect">
            <a:avLst/>
          </a:prstGeom>
        </p:spPr>
        <p:txBody>
          <a:bodyPr wrap="square">
            <a:spAutoFit/>
          </a:bodyPr>
          <a:lstStyle/>
          <a:p>
            <a:endParaRPr lang="ru-RU" dirty="0"/>
          </a:p>
          <a:p>
            <a:r>
              <a:rPr lang="ru-RU" dirty="0" smtClean="0"/>
              <a:t>Поскольку </a:t>
            </a:r>
            <a:r>
              <a:rPr lang="ru-RU" dirty="0"/>
              <a:t>пособия выплачиваются только малообеспеченным гражданам, установлен перечень доходов, которые учитываются при расчете среднедушевого дохода семьи. В него, кроме заработной платы, входят и пенсии и пособия, стипендии, алименты и другие виды доходов.</a:t>
            </a:r>
          </a:p>
          <a:p>
            <a:endParaRPr lang="ru-RU" dirty="0"/>
          </a:p>
          <a:p>
            <a:r>
              <a:rPr lang="ru-RU" dirty="0"/>
              <a:t>Среднедушевой доход семьи для назначения пособий рассчитывается исходя из суммы доходов всех членов семьи за последние 12 календарных месяцев (в том числе в случае представления документов (сведений) о доходах семьи за период менее 12 календарных месяцев), предшествующих 4 календарным месяцам перед месяцем подачи заявления о назначении ежемесячной выплаты, путем деления 1/12 суммы доходов всех членов семьи за расчетный период на число членов семьи.</a:t>
            </a:r>
          </a:p>
          <a:p>
            <a:endParaRPr lang="ru-RU" dirty="0"/>
          </a:p>
          <a:p>
            <a:r>
              <a:rPr lang="ru-RU" dirty="0"/>
              <a:t>При этом доходы каждого члена семьи учитываются до вычета налогов в соответствии с законодательством РФ.</a:t>
            </a:r>
          </a:p>
          <a:p>
            <a:endParaRPr lang="ru-RU" dirty="0"/>
          </a:p>
          <a:p>
            <a:r>
              <a:rPr lang="ru-RU" dirty="0"/>
              <a:t>Также установлен перечень доходов, которые не учитываются при расчете среднедушевого дохода семьи. В него входят, например, ежемесячные выплаты неработающим трудоспособным лицам, осуществляющим уход за ребенком-инвалидом в возрасте до 18 лет или инвалидом с детства I группы.</a:t>
            </a:r>
          </a:p>
        </p:txBody>
      </p:sp>
    </p:spTree>
    <p:extLst>
      <p:ext uri="{BB962C8B-B14F-4D97-AF65-F5344CB8AC3E}">
        <p14:creationId xmlns:p14="http://schemas.microsoft.com/office/powerpoint/2010/main" val="24960890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638175" y="495299"/>
            <a:ext cx="11277600" cy="5016758"/>
          </a:xfrm>
          <a:prstGeom prst="rect">
            <a:avLst/>
          </a:prstGeom>
        </p:spPr>
        <p:txBody>
          <a:bodyPr wrap="square">
            <a:spAutoFit/>
          </a:bodyPr>
          <a:lstStyle/>
          <a:p>
            <a:pPr algn="ctr"/>
            <a:r>
              <a:rPr lang="ru-RU" sz="3200" dirty="0" smtClean="0">
                <a:solidFill>
                  <a:schemeClr val="accent1">
                    <a:lumMod val="50000"/>
                  </a:schemeClr>
                </a:solidFill>
              </a:rPr>
              <a:t>ВЫПЛАТА ПОСОБИЙ </a:t>
            </a:r>
            <a:endParaRPr lang="ru-RU" sz="3200" dirty="0">
              <a:solidFill>
                <a:schemeClr val="accent1">
                  <a:lumMod val="50000"/>
                </a:schemeClr>
              </a:solidFill>
            </a:endParaRPr>
          </a:p>
          <a:p>
            <a:endParaRPr lang="ru-RU" sz="3200" dirty="0"/>
          </a:p>
          <a:p>
            <a:pPr algn="just"/>
            <a:r>
              <a:rPr lang="ru-RU" sz="3200" dirty="0"/>
              <a:t>Пособия будут выплачиваться на счет получателя в кредитной организации, указанный в поданных заявлениях. </a:t>
            </a:r>
            <a:r>
              <a:rPr lang="ru-RU" sz="3200" dirty="0">
                <a:solidFill>
                  <a:schemeClr val="accent1">
                    <a:lumMod val="50000"/>
                  </a:schemeClr>
                </a:solidFill>
              </a:rPr>
              <a:t>Комиссия взиматься не будет</a:t>
            </a:r>
            <a:r>
              <a:rPr lang="ru-RU" sz="3200" dirty="0" smtClean="0">
                <a:solidFill>
                  <a:schemeClr val="accent1">
                    <a:lumMod val="50000"/>
                  </a:schemeClr>
                </a:solidFill>
              </a:rPr>
              <a:t>.</a:t>
            </a:r>
          </a:p>
          <a:p>
            <a:endParaRPr lang="ru-RU" sz="3200" dirty="0"/>
          </a:p>
          <a:p>
            <a:endParaRPr lang="ru-RU" sz="3200" dirty="0"/>
          </a:p>
          <a:p>
            <a:pPr algn="just"/>
            <a:r>
              <a:rPr lang="ru-RU" sz="3200" dirty="0"/>
              <a:t>ПФР будет выплачивать пособия </a:t>
            </a:r>
            <a:r>
              <a:rPr lang="ru-RU" sz="3200" dirty="0">
                <a:solidFill>
                  <a:schemeClr val="accent1">
                    <a:lumMod val="50000"/>
                  </a:schemeClr>
                </a:solidFill>
              </a:rPr>
              <a:t>с 1‑го по 25‑ое число </a:t>
            </a:r>
            <a:r>
              <a:rPr lang="ru-RU" sz="3200" dirty="0"/>
              <a:t>месяца, следующего за месяцем, за который выплачиваются такие пособия.</a:t>
            </a:r>
          </a:p>
        </p:txBody>
      </p:sp>
    </p:spTree>
    <p:extLst>
      <p:ext uri="{BB962C8B-B14F-4D97-AF65-F5344CB8AC3E}">
        <p14:creationId xmlns:p14="http://schemas.microsoft.com/office/powerpoint/2010/main" val="12702070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Схема 2"/>
          <p:cNvGraphicFramePr/>
          <p:nvPr>
            <p:extLst>
              <p:ext uri="{D42A27DB-BD31-4B8C-83A1-F6EECF244321}">
                <p14:modId xmlns:p14="http://schemas.microsoft.com/office/powerpoint/2010/main" val="4162618297"/>
              </p:ext>
            </p:extLst>
          </p:nvPr>
        </p:nvGraphicFramePr>
        <p:xfrm>
          <a:off x="209550" y="257175"/>
          <a:ext cx="11658600" cy="63627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Стрелка вправо 4"/>
          <p:cNvSpPr/>
          <p:nvPr/>
        </p:nvSpPr>
        <p:spPr>
          <a:xfrm>
            <a:off x="523875" y="4505325"/>
            <a:ext cx="978408" cy="314325"/>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195427119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Схема 2"/>
          <p:cNvGraphicFramePr/>
          <p:nvPr>
            <p:extLst>
              <p:ext uri="{D42A27DB-BD31-4B8C-83A1-F6EECF244321}">
                <p14:modId xmlns:p14="http://schemas.microsoft.com/office/powerpoint/2010/main" val="3741537402"/>
              </p:ext>
            </p:extLst>
          </p:nvPr>
        </p:nvGraphicFramePr>
        <p:xfrm>
          <a:off x="447675" y="847725"/>
          <a:ext cx="10448925" cy="5410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31595803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590550" y="889843"/>
            <a:ext cx="10744200" cy="5386090"/>
          </a:xfrm>
          <a:prstGeom prst="rect">
            <a:avLst/>
          </a:prstGeom>
        </p:spPr>
        <p:txBody>
          <a:bodyPr wrap="square">
            <a:spAutoFit/>
          </a:bodyPr>
          <a:lstStyle/>
          <a:p>
            <a:r>
              <a:rPr lang="ru-RU" sz="4000" dirty="0">
                <a:solidFill>
                  <a:srgbClr val="C00000"/>
                </a:solidFill>
              </a:rPr>
              <a:t>Указанные пособия будут выплачиваться только малообеспеченным гражданам.</a:t>
            </a:r>
          </a:p>
          <a:p>
            <a:endParaRPr lang="ru-RU" dirty="0"/>
          </a:p>
          <a:p>
            <a:r>
              <a:rPr lang="ru-RU" dirty="0"/>
              <a:t>Соответственно, с </a:t>
            </a:r>
            <a:r>
              <a:rPr lang="ru-RU" dirty="0" smtClean="0"/>
              <a:t>01.07.2021работодатели </a:t>
            </a:r>
            <a:r>
              <a:rPr lang="ru-RU" dirty="0"/>
              <a:t>не будут оформлять единовременное пособие женщинам, вставшим на учет в медицинских организациях в ранние сроки беременности. И новое пособие на детей также будет оформляться и выплачиваться без участия работодателей.</a:t>
            </a:r>
          </a:p>
          <a:p>
            <a:endParaRPr lang="ru-RU" dirty="0"/>
          </a:p>
          <a:p>
            <a:r>
              <a:rPr lang="ru-RU" dirty="0"/>
              <a:t>Заявления о назначении пособий подаются в территориальный орган ПФР в электронном виде через портал «</a:t>
            </a:r>
            <a:r>
              <a:rPr lang="ru-RU" dirty="0" err="1"/>
              <a:t>Госуслуги</a:t>
            </a:r>
            <a:r>
              <a:rPr lang="ru-RU" dirty="0"/>
              <a:t>» или лично по месту жительства (пребывания) или фактического проживания заявителя. </a:t>
            </a:r>
            <a:endParaRPr lang="ru-RU" dirty="0" smtClean="0"/>
          </a:p>
          <a:p>
            <a:endParaRPr lang="ru-RU" dirty="0"/>
          </a:p>
          <a:p>
            <a:endParaRPr lang="ru-RU" dirty="0" smtClean="0"/>
          </a:p>
          <a:p>
            <a:endParaRPr lang="ru-RU" dirty="0" smtClean="0"/>
          </a:p>
          <a:p>
            <a:endParaRPr lang="ru-RU" dirty="0"/>
          </a:p>
          <a:p>
            <a:endParaRPr lang="ru-RU" dirty="0"/>
          </a:p>
          <a:p>
            <a:endParaRPr lang="ru-RU" dirty="0"/>
          </a:p>
          <a:p>
            <a:r>
              <a:rPr lang="ru-RU" sz="1200" i="1" dirty="0" smtClean="0"/>
              <a:t>Презентация подготовлена на основании статьи журнала «Автономные </a:t>
            </a:r>
            <a:r>
              <a:rPr lang="ru-RU" sz="1200" i="1" dirty="0"/>
              <a:t>учреждения: бухгалтерский учет и налогообложение, №7, 2021 </a:t>
            </a:r>
            <a:r>
              <a:rPr lang="ru-RU" sz="1200" i="1" dirty="0" smtClean="0"/>
              <a:t>год»</a:t>
            </a:r>
            <a:endParaRPr lang="ru-RU" sz="1200" i="1" dirty="0"/>
          </a:p>
        </p:txBody>
      </p:sp>
    </p:spTree>
    <p:extLst>
      <p:ext uri="{BB962C8B-B14F-4D97-AF65-F5344CB8AC3E}">
        <p14:creationId xmlns:p14="http://schemas.microsoft.com/office/powerpoint/2010/main" val="2566701850"/>
      </p:ext>
    </p:extLst>
  </p:cSld>
  <p:clrMapOvr>
    <a:masterClrMapping/>
  </p:clrMapOvr>
  <p:timing>
    <p:tnLst>
      <p:par>
        <p:cTn id="1" dur="indefinite" restart="never" nodeType="tmRoot"/>
      </p:par>
    </p:tnLst>
  </p:timing>
</p:sld>
</file>

<file path=ppt/theme/theme1.xml><?xml version="1.0" encoding="utf-8"?>
<a:theme xmlns:a="http://schemas.openxmlformats.org/drawingml/2006/main" name="Аспект">
  <a:themeElements>
    <a:clrScheme name="Аспект">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Аспект">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Аспект">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1469</TotalTime>
  <Words>2010</Words>
  <Application>Microsoft Office PowerPoint</Application>
  <PresentationFormat>Широкоэкранный</PresentationFormat>
  <Paragraphs>105</Paragraphs>
  <Slides>9</Slides>
  <Notes>0</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9</vt:i4>
      </vt:variant>
    </vt:vector>
  </HeadingPairs>
  <TitlesOfParts>
    <vt:vector size="15" baseType="lpstr">
      <vt:lpstr>Arial</vt:lpstr>
      <vt:lpstr>Calibri</vt:lpstr>
      <vt:lpstr>Trebuchet MS</vt:lpstr>
      <vt:lpstr>Wingdings</vt:lpstr>
      <vt:lpstr>Wingdings 3</vt:lpstr>
      <vt:lpstr>Аспект</vt:lpstr>
      <vt:lpstr>Новые меры поддержки беременных женщин и детей</vt:lpstr>
      <vt:lpstr>Ежемесячное пособие женщине, вставшей на учет в медицинской организации в ранние сроки беременности </vt:lpstr>
      <vt:lpstr>Ежемесячное пособие на ребенка в возрасте от 8 до 17 лет  (ст. 10.1, 10.2 и 10.3 Федерального закона № 81‑ФЗ)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Новые меры поддержки беременных женщин и детей</dc:title>
  <dc:creator>Юрист</dc:creator>
  <cp:lastModifiedBy>Юрист</cp:lastModifiedBy>
  <cp:revision>22</cp:revision>
  <dcterms:created xsi:type="dcterms:W3CDTF">2021-08-18T06:28:00Z</dcterms:created>
  <dcterms:modified xsi:type="dcterms:W3CDTF">2021-08-19T06:57:39Z</dcterms:modified>
</cp:coreProperties>
</file>